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 id="2147483686" r:id="rId2"/>
    <p:sldMasterId id="2147483698" r:id="rId3"/>
  </p:sldMasterIdLst>
  <p:notesMasterIdLst>
    <p:notesMasterId r:id="rId23"/>
  </p:notesMasterIdLst>
  <p:sldIdLst>
    <p:sldId id="378" r:id="rId4"/>
    <p:sldId id="1128" r:id="rId5"/>
    <p:sldId id="314" r:id="rId6"/>
    <p:sldId id="1157" r:id="rId7"/>
    <p:sldId id="1246" r:id="rId8"/>
    <p:sldId id="259" r:id="rId9"/>
    <p:sldId id="1243" r:id="rId10"/>
    <p:sldId id="1249" r:id="rId11"/>
    <p:sldId id="1247" r:id="rId12"/>
    <p:sldId id="1202" r:id="rId13"/>
    <p:sldId id="1229" r:id="rId14"/>
    <p:sldId id="1244" r:id="rId15"/>
    <p:sldId id="1196" r:id="rId16"/>
    <p:sldId id="1204" r:id="rId17"/>
    <p:sldId id="1201" r:id="rId18"/>
    <p:sldId id="1198" r:id="rId19"/>
    <p:sldId id="1199" r:id="rId20"/>
    <p:sldId id="1173" r:id="rId21"/>
    <p:sldId id="1180"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4028"/>
    <a:srgbClr val="203C29"/>
    <a:srgbClr val="23401C"/>
    <a:srgbClr val="18441F"/>
    <a:srgbClr val="094719"/>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265" autoAdjust="0"/>
    <p:restoredTop sz="91612" autoAdjust="0"/>
  </p:normalViewPr>
  <p:slideViewPr>
    <p:cSldViewPr snapToGrid="0">
      <p:cViewPr>
        <p:scale>
          <a:sx n="60" d="100"/>
          <a:sy n="60" d="100"/>
        </p:scale>
        <p:origin x="278" y="10"/>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E3092A-0032-43B8-AEBB-41291C8BBA0F}" type="doc">
      <dgm:prSet loTypeId="urn:microsoft.com/office/officeart/2016/7/layout/RepeatingBendingProcessNew" loCatId="process" qsTypeId="urn:microsoft.com/office/officeart/2005/8/quickstyle/simple1" qsCatId="simple" csTypeId="urn:microsoft.com/office/officeart/2005/8/colors/accent1_2" csCatId="accent1" phldr="1"/>
      <dgm:spPr/>
      <dgm:t>
        <a:bodyPr/>
        <a:lstStyle/>
        <a:p>
          <a:endParaRPr lang="en-US"/>
        </a:p>
      </dgm:t>
    </dgm:pt>
    <dgm:pt modelId="{23EE19C9-F651-4966-B334-EFE1BC79C782}">
      <dgm:prSet/>
      <dgm:spPr/>
      <dgm:t>
        <a:bodyPr/>
        <a:lstStyle/>
        <a:p>
          <a:r>
            <a:rPr lang="en-US" dirty="0"/>
            <a:t>Applicant fills out an </a:t>
          </a:r>
          <a:r>
            <a:rPr lang="en-US" b="0" u="none" dirty="0"/>
            <a:t>Urgent Grant</a:t>
          </a:r>
          <a:r>
            <a:rPr lang="en-US" b="1" dirty="0"/>
            <a:t> </a:t>
          </a:r>
          <a:r>
            <a:rPr lang="en-US" b="1" u="sng" dirty="0"/>
            <a:t>pre-application</a:t>
          </a:r>
          <a:r>
            <a:rPr lang="en-US" b="1" dirty="0"/>
            <a:t> form</a:t>
          </a:r>
          <a:r>
            <a:rPr lang="en-US" dirty="0"/>
            <a:t>. </a:t>
          </a:r>
        </a:p>
      </dgm:t>
    </dgm:pt>
    <dgm:pt modelId="{BB988E10-565C-4106-9D0E-9A1BB2112A48}" type="parTrans" cxnId="{DCF5675F-8BED-4EB9-AAC1-155544171615}">
      <dgm:prSet/>
      <dgm:spPr/>
      <dgm:t>
        <a:bodyPr/>
        <a:lstStyle/>
        <a:p>
          <a:endParaRPr lang="en-US"/>
        </a:p>
      </dgm:t>
    </dgm:pt>
    <dgm:pt modelId="{9070073E-5EA6-4EFA-BE43-98C0A314FFB5}" type="sibTrans" cxnId="{DCF5675F-8BED-4EB9-AAC1-155544171615}">
      <dgm:prSet/>
      <dgm:spPr/>
      <dgm:t>
        <a:bodyPr/>
        <a:lstStyle/>
        <a:p>
          <a:endParaRPr lang="en-US"/>
        </a:p>
      </dgm:t>
    </dgm:pt>
    <dgm:pt modelId="{6C256A2D-E8F6-4230-91A3-0A1F2E8036F3}">
      <dgm:prSet/>
      <dgm:spPr/>
      <dgm:t>
        <a:bodyPr/>
        <a:lstStyle/>
        <a:p>
          <a:r>
            <a:rPr lang="en-US" dirty="0"/>
            <a:t>Applicant has a pre-application </a:t>
          </a:r>
          <a:r>
            <a:rPr lang="en-US" b="0" u="none" dirty="0"/>
            <a:t>meeting</a:t>
          </a:r>
          <a:r>
            <a:rPr lang="en-US" dirty="0"/>
            <a:t> with ODFW (OCRF Coordinator). </a:t>
          </a:r>
        </a:p>
      </dgm:t>
    </dgm:pt>
    <dgm:pt modelId="{971D4614-8CE5-46F6-88EA-C45B86DF9826}" type="parTrans" cxnId="{66442E7C-72C1-4C90-8688-C557AADA7E7B}">
      <dgm:prSet/>
      <dgm:spPr/>
      <dgm:t>
        <a:bodyPr/>
        <a:lstStyle/>
        <a:p>
          <a:endParaRPr lang="en-US"/>
        </a:p>
      </dgm:t>
    </dgm:pt>
    <dgm:pt modelId="{0EC44376-48FB-4913-8879-0D9D9371F647}" type="sibTrans" cxnId="{66442E7C-72C1-4C90-8688-C557AADA7E7B}">
      <dgm:prSet/>
      <dgm:spPr/>
      <dgm:t>
        <a:bodyPr/>
        <a:lstStyle/>
        <a:p>
          <a:endParaRPr lang="en-US"/>
        </a:p>
      </dgm:t>
    </dgm:pt>
    <dgm:pt modelId="{E89FF8DC-9599-4647-AFCF-FE7E25F924BB}">
      <dgm:prSet/>
      <dgm:spPr/>
      <dgm:t>
        <a:bodyPr/>
        <a:lstStyle/>
        <a:p>
          <a:r>
            <a:rPr lang="en-US" dirty="0"/>
            <a:t>ODFW brings request to OCRF Chairs. If they believe it’s a viable request, Chairs form an </a:t>
          </a:r>
          <a:r>
            <a:rPr lang="en-US" b="1" u="sng" dirty="0"/>
            <a:t>Urgent Grant subcommittee </a:t>
          </a:r>
          <a:r>
            <a:rPr lang="en-US" dirty="0"/>
            <a:t>(consisting of &lt;/= 4 members, 1 is Chair). </a:t>
          </a:r>
        </a:p>
      </dgm:t>
    </dgm:pt>
    <dgm:pt modelId="{00655E8D-7205-4122-A848-61A878A85357}" type="parTrans" cxnId="{6C799F27-EB92-4449-B303-7FF3CC718D19}">
      <dgm:prSet/>
      <dgm:spPr/>
      <dgm:t>
        <a:bodyPr/>
        <a:lstStyle/>
        <a:p>
          <a:endParaRPr lang="en-US"/>
        </a:p>
      </dgm:t>
    </dgm:pt>
    <dgm:pt modelId="{7FF67434-4F56-4267-86AE-5E91E562EE55}" type="sibTrans" cxnId="{6C799F27-EB92-4449-B303-7FF3CC718D19}">
      <dgm:prSet/>
      <dgm:spPr/>
      <dgm:t>
        <a:bodyPr/>
        <a:lstStyle/>
        <a:p>
          <a:endParaRPr lang="en-US"/>
        </a:p>
      </dgm:t>
    </dgm:pt>
    <dgm:pt modelId="{D9FB5F3D-CE7A-4F40-B7D4-F044EBFE5089}">
      <dgm:prSet/>
      <dgm:spPr/>
      <dgm:t>
        <a:bodyPr/>
        <a:lstStyle/>
        <a:p>
          <a:r>
            <a:rPr lang="en-US" dirty="0"/>
            <a:t>Subcommittee reviews the pre-application form and receives a </a:t>
          </a:r>
          <a:r>
            <a:rPr lang="en-US" b="1" u="sng" dirty="0"/>
            <a:t>presentation</a:t>
          </a:r>
          <a:r>
            <a:rPr lang="en-US" dirty="0"/>
            <a:t> from the applicant.</a:t>
          </a:r>
        </a:p>
      </dgm:t>
    </dgm:pt>
    <dgm:pt modelId="{BD9E2A99-5D93-4D9B-AD7E-6975174F381C}" type="parTrans" cxnId="{F5F1C99B-E212-4CC9-90B8-DAAA370AB680}">
      <dgm:prSet/>
      <dgm:spPr/>
      <dgm:t>
        <a:bodyPr/>
        <a:lstStyle/>
        <a:p>
          <a:endParaRPr lang="en-US"/>
        </a:p>
      </dgm:t>
    </dgm:pt>
    <dgm:pt modelId="{B866791D-F82D-40AD-84C5-B8366E51ABCB}" type="sibTrans" cxnId="{F5F1C99B-E212-4CC9-90B8-DAAA370AB680}">
      <dgm:prSet/>
      <dgm:spPr/>
      <dgm:t>
        <a:bodyPr/>
        <a:lstStyle/>
        <a:p>
          <a:endParaRPr lang="en-US"/>
        </a:p>
      </dgm:t>
    </dgm:pt>
    <dgm:pt modelId="{886686C5-8801-44EA-AFA0-518425CBAC76}">
      <dgm:prSet/>
      <dgm:spPr/>
      <dgm:t>
        <a:bodyPr/>
        <a:lstStyle/>
        <a:p>
          <a:r>
            <a:rPr lang="en-US" dirty="0"/>
            <a:t>If approved for next steps by the subcommittee, the applicant will submit a </a:t>
          </a:r>
          <a:r>
            <a:rPr lang="en-US" b="1" u="sng" dirty="0"/>
            <a:t>full application</a:t>
          </a:r>
          <a:r>
            <a:rPr lang="en-US" dirty="0"/>
            <a:t>. </a:t>
          </a:r>
        </a:p>
      </dgm:t>
    </dgm:pt>
    <dgm:pt modelId="{79689661-A409-4677-B461-C902E3AFC19C}" type="parTrans" cxnId="{652A8D0C-D0E8-4481-B679-B971088DE128}">
      <dgm:prSet/>
      <dgm:spPr/>
      <dgm:t>
        <a:bodyPr/>
        <a:lstStyle/>
        <a:p>
          <a:endParaRPr lang="en-US"/>
        </a:p>
      </dgm:t>
    </dgm:pt>
    <dgm:pt modelId="{354D9AD9-3A0C-4429-874A-965CC5AFC7F7}" type="sibTrans" cxnId="{652A8D0C-D0E8-4481-B679-B971088DE128}">
      <dgm:prSet/>
      <dgm:spPr/>
      <dgm:t>
        <a:bodyPr/>
        <a:lstStyle/>
        <a:p>
          <a:endParaRPr lang="en-US"/>
        </a:p>
      </dgm:t>
    </dgm:pt>
    <dgm:pt modelId="{21587AB7-E738-496C-BF2F-88A949538DDE}">
      <dgm:prSet/>
      <dgm:spPr/>
      <dgm:t>
        <a:bodyPr/>
        <a:lstStyle/>
        <a:p>
          <a:r>
            <a:rPr lang="en-US" dirty="0"/>
            <a:t>ODFW staff </a:t>
          </a:r>
          <a:r>
            <a:rPr lang="en-US" b="1" u="sng" dirty="0"/>
            <a:t>technical review</a:t>
          </a:r>
          <a:r>
            <a:rPr lang="en-US" dirty="0"/>
            <a:t>: 2 technical reviewers will score the project. </a:t>
          </a:r>
        </a:p>
      </dgm:t>
    </dgm:pt>
    <dgm:pt modelId="{5790016D-1D5C-4865-A8FB-1BAF9AA3B759}" type="parTrans" cxnId="{DF85603E-7696-400C-A2A8-592E9AD8B0E8}">
      <dgm:prSet/>
      <dgm:spPr/>
      <dgm:t>
        <a:bodyPr/>
        <a:lstStyle/>
        <a:p>
          <a:endParaRPr lang="en-US"/>
        </a:p>
      </dgm:t>
    </dgm:pt>
    <dgm:pt modelId="{2261BF0C-F2AD-4E13-965B-861EF001FE2A}" type="sibTrans" cxnId="{DF85603E-7696-400C-A2A8-592E9AD8B0E8}">
      <dgm:prSet/>
      <dgm:spPr/>
      <dgm:t>
        <a:bodyPr/>
        <a:lstStyle/>
        <a:p>
          <a:endParaRPr lang="en-US"/>
        </a:p>
      </dgm:t>
    </dgm:pt>
    <dgm:pt modelId="{149BB3D3-FF77-4114-A206-8CA1C1A360A0}">
      <dgm:prSet/>
      <dgm:spPr/>
      <dgm:t>
        <a:bodyPr/>
        <a:lstStyle/>
        <a:p>
          <a:r>
            <a:rPr lang="en-US" dirty="0"/>
            <a:t>Advisory </a:t>
          </a:r>
          <a:r>
            <a:rPr lang="en-US" b="1" u="sng" dirty="0"/>
            <a:t>subcommittee reviews</a:t>
          </a:r>
          <a:r>
            <a:rPr lang="en-US" dirty="0"/>
            <a:t>: all of subcommittee will score and review the project. </a:t>
          </a:r>
        </a:p>
      </dgm:t>
    </dgm:pt>
    <dgm:pt modelId="{0B274851-426E-4038-B216-A4D7E77A6278}" type="parTrans" cxnId="{9445A775-32A7-43A0-BFD7-EE08A07E4372}">
      <dgm:prSet/>
      <dgm:spPr/>
      <dgm:t>
        <a:bodyPr/>
        <a:lstStyle/>
        <a:p>
          <a:endParaRPr lang="en-US"/>
        </a:p>
      </dgm:t>
    </dgm:pt>
    <dgm:pt modelId="{9CBCC6AF-1AEC-4FE5-98D8-AD6EFBB47B23}" type="sibTrans" cxnId="{9445A775-32A7-43A0-BFD7-EE08A07E4372}">
      <dgm:prSet/>
      <dgm:spPr/>
      <dgm:t>
        <a:bodyPr/>
        <a:lstStyle/>
        <a:p>
          <a:endParaRPr lang="en-US"/>
        </a:p>
      </dgm:t>
    </dgm:pt>
    <dgm:pt modelId="{B8E8D722-EDA0-4954-95F0-26CC35E8F456}">
      <dgm:prSet/>
      <dgm:spPr/>
      <dgm:t>
        <a:bodyPr/>
        <a:lstStyle/>
        <a:p>
          <a:r>
            <a:rPr lang="en-US" dirty="0"/>
            <a:t>Whole Advisory Committee receives application and pre-application.</a:t>
          </a:r>
        </a:p>
      </dgm:t>
    </dgm:pt>
    <dgm:pt modelId="{5A642C36-7635-4FB9-BA00-30174303A43F}" type="parTrans" cxnId="{AF219DD6-7E93-4120-987C-E0E005716C0F}">
      <dgm:prSet/>
      <dgm:spPr/>
      <dgm:t>
        <a:bodyPr/>
        <a:lstStyle/>
        <a:p>
          <a:endParaRPr lang="en-US"/>
        </a:p>
      </dgm:t>
    </dgm:pt>
    <dgm:pt modelId="{51C5F3AB-A1B1-49FE-A1C7-E731842A6776}" type="sibTrans" cxnId="{AF219DD6-7E93-4120-987C-E0E005716C0F}">
      <dgm:prSet/>
      <dgm:spPr/>
      <dgm:t>
        <a:bodyPr/>
        <a:lstStyle/>
        <a:p>
          <a:endParaRPr lang="en-US"/>
        </a:p>
      </dgm:t>
    </dgm:pt>
    <dgm:pt modelId="{8F25F04E-4B64-4931-81C8-B12394A9934E}">
      <dgm:prSet/>
      <dgm:spPr/>
      <dgm:t>
        <a:bodyPr/>
        <a:lstStyle/>
        <a:p>
          <a:r>
            <a:rPr lang="en-US" dirty="0"/>
            <a:t>Applicant optional </a:t>
          </a:r>
          <a:r>
            <a:rPr lang="en-US" b="1" u="sng" dirty="0"/>
            <a:t>presentation</a:t>
          </a:r>
          <a:r>
            <a:rPr lang="en-US" dirty="0"/>
            <a:t> at OCRF Advisory Committee public meeting (which can be rescheduled to expedite process).</a:t>
          </a:r>
        </a:p>
      </dgm:t>
    </dgm:pt>
    <dgm:pt modelId="{8D4FF689-5A3A-42BE-BF44-BA246222F85F}" type="parTrans" cxnId="{16AF33E5-7A75-4B50-B685-56671BD1317A}">
      <dgm:prSet/>
      <dgm:spPr/>
      <dgm:t>
        <a:bodyPr/>
        <a:lstStyle/>
        <a:p>
          <a:endParaRPr lang="en-US"/>
        </a:p>
      </dgm:t>
    </dgm:pt>
    <dgm:pt modelId="{578ED132-630B-43E5-8073-97F158F36756}" type="sibTrans" cxnId="{16AF33E5-7A75-4B50-B685-56671BD1317A}">
      <dgm:prSet/>
      <dgm:spPr/>
      <dgm:t>
        <a:bodyPr/>
        <a:lstStyle/>
        <a:p>
          <a:endParaRPr lang="en-US"/>
        </a:p>
      </dgm:t>
    </dgm:pt>
    <dgm:pt modelId="{067A60F8-55D9-42D4-921E-B1D05CBECC70}">
      <dgm:prSet/>
      <dgm:spPr/>
      <dgm:t>
        <a:bodyPr/>
        <a:lstStyle/>
        <a:p>
          <a:r>
            <a:rPr lang="en-US" b="1" u="sng" dirty="0"/>
            <a:t>Approval</a:t>
          </a:r>
          <a:r>
            <a:rPr lang="en-US" dirty="0"/>
            <a:t>: ODFW takes the recommended Urgent Grant project to Fish and Wildlife Commission for final approval.</a:t>
          </a:r>
        </a:p>
      </dgm:t>
    </dgm:pt>
    <dgm:pt modelId="{2BBFBF98-8301-494B-9FB8-63357E0EF9E6}" type="parTrans" cxnId="{5BFF163B-29EE-425E-ADBD-7CB053F24894}">
      <dgm:prSet/>
      <dgm:spPr/>
      <dgm:t>
        <a:bodyPr/>
        <a:lstStyle/>
        <a:p>
          <a:endParaRPr lang="en-US"/>
        </a:p>
      </dgm:t>
    </dgm:pt>
    <dgm:pt modelId="{FF09097A-290D-4AFA-8534-975F4E688D99}" type="sibTrans" cxnId="{5BFF163B-29EE-425E-ADBD-7CB053F24894}">
      <dgm:prSet/>
      <dgm:spPr/>
      <dgm:t>
        <a:bodyPr/>
        <a:lstStyle/>
        <a:p>
          <a:endParaRPr lang="en-US"/>
        </a:p>
      </dgm:t>
    </dgm:pt>
    <dgm:pt modelId="{09F4CC5A-B8E9-4B66-B7DD-36F8B469A82B}">
      <dgm:prSet/>
      <dgm:spPr/>
      <dgm:t>
        <a:bodyPr/>
        <a:lstStyle/>
        <a:p>
          <a:r>
            <a:rPr lang="en-US" dirty="0"/>
            <a:t>Committee considers and recommends project.</a:t>
          </a:r>
        </a:p>
      </dgm:t>
    </dgm:pt>
    <dgm:pt modelId="{F6EAD406-21F0-4B66-AD2D-DC5A800712AD}" type="parTrans" cxnId="{5197F85F-341F-4D7C-A0B3-03600D26FCCE}">
      <dgm:prSet/>
      <dgm:spPr/>
      <dgm:t>
        <a:bodyPr/>
        <a:lstStyle/>
        <a:p>
          <a:endParaRPr lang="en-US"/>
        </a:p>
      </dgm:t>
    </dgm:pt>
    <dgm:pt modelId="{D6F36F2C-A806-456D-B9B4-E160192CF0A0}" type="sibTrans" cxnId="{5197F85F-341F-4D7C-A0B3-03600D26FCCE}">
      <dgm:prSet/>
      <dgm:spPr/>
      <dgm:t>
        <a:bodyPr/>
        <a:lstStyle/>
        <a:p>
          <a:endParaRPr lang="en-US"/>
        </a:p>
      </dgm:t>
    </dgm:pt>
    <dgm:pt modelId="{C1A0514C-90E4-4BB0-BA21-FDF0BED52300}" type="pres">
      <dgm:prSet presAssocID="{53E3092A-0032-43B8-AEBB-41291C8BBA0F}" presName="Name0" presStyleCnt="0">
        <dgm:presLayoutVars>
          <dgm:dir/>
          <dgm:resizeHandles val="exact"/>
        </dgm:presLayoutVars>
      </dgm:prSet>
      <dgm:spPr/>
    </dgm:pt>
    <dgm:pt modelId="{B7E73FF8-1366-46BF-A395-54C51E2224CC}" type="pres">
      <dgm:prSet presAssocID="{23EE19C9-F651-4966-B334-EFE1BC79C782}" presName="node" presStyleLbl="node1" presStyleIdx="0" presStyleCnt="11">
        <dgm:presLayoutVars>
          <dgm:bulletEnabled val="1"/>
        </dgm:presLayoutVars>
      </dgm:prSet>
      <dgm:spPr/>
    </dgm:pt>
    <dgm:pt modelId="{ECE1D6D4-A3FB-4290-B534-FFAFE02971C4}" type="pres">
      <dgm:prSet presAssocID="{9070073E-5EA6-4EFA-BE43-98C0A314FFB5}" presName="sibTrans" presStyleLbl="sibTrans1D1" presStyleIdx="0" presStyleCnt="10"/>
      <dgm:spPr/>
    </dgm:pt>
    <dgm:pt modelId="{48D190E6-6995-4119-804D-6B0FBECEA3DA}" type="pres">
      <dgm:prSet presAssocID="{9070073E-5EA6-4EFA-BE43-98C0A314FFB5}" presName="connectorText" presStyleLbl="sibTrans1D1" presStyleIdx="0" presStyleCnt="10"/>
      <dgm:spPr/>
    </dgm:pt>
    <dgm:pt modelId="{2E81A5A0-C80C-47C1-AEED-2A0B839D904F}" type="pres">
      <dgm:prSet presAssocID="{6C256A2D-E8F6-4230-91A3-0A1F2E8036F3}" presName="node" presStyleLbl="node1" presStyleIdx="1" presStyleCnt="11">
        <dgm:presLayoutVars>
          <dgm:bulletEnabled val="1"/>
        </dgm:presLayoutVars>
      </dgm:prSet>
      <dgm:spPr/>
    </dgm:pt>
    <dgm:pt modelId="{0D73CD74-B955-449A-B101-6292AA1F9DCE}" type="pres">
      <dgm:prSet presAssocID="{0EC44376-48FB-4913-8879-0D9D9371F647}" presName="sibTrans" presStyleLbl="sibTrans1D1" presStyleIdx="1" presStyleCnt="10"/>
      <dgm:spPr/>
    </dgm:pt>
    <dgm:pt modelId="{D026CF91-BE99-4238-95D3-A69831AB6472}" type="pres">
      <dgm:prSet presAssocID="{0EC44376-48FB-4913-8879-0D9D9371F647}" presName="connectorText" presStyleLbl="sibTrans1D1" presStyleIdx="1" presStyleCnt="10"/>
      <dgm:spPr/>
    </dgm:pt>
    <dgm:pt modelId="{C2A9EBF2-6639-440B-A70B-C945104825F7}" type="pres">
      <dgm:prSet presAssocID="{E89FF8DC-9599-4647-AFCF-FE7E25F924BB}" presName="node" presStyleLbl="node1" presStyleIdx="2" presStyleCnt="11">
        <dgm:presLayoutVars>
          <dgm:bulletEnabled val="1"/>
        </dgm:presLayoutVars>
      </dgm:prSet>
      <dgm:spPr/>
    </dgm:pt>
    <dgm:pt modelId="{D5BDB0EE-FD9D-4D41-9E57-318062EE4CCF}" type="pres">
      <dgm:prSet presAssocID="{7FF67434-4F56-4267-86AE-5E91E562EE55}" presName="sibTrans" presStyleLbl="sibTrans1D1" presStyleIdx="2" presStyleCnt="10"/>
      <dgm:spPr/>
    </dgm:pt>
    <dgm:pt modelId="{5753891D-2C43-4F37-BD16-1005CF4912C0}" type="pres">
      <dgm:prSet presAssocID="{7FF67434-4F56-4267-86AE-5E91E562EE55}" presName="connectorText" presStyleLbl="sibTrans1D1" presStyleIdx="2" presStyleCnt="10"/>
      <dgm:spPr/>
    </dgm:pt>
    <dgm:pt modelId="{AA8C0B6A-7608-4233-BBC0-019E99AE3006}" type="pres">
      <dgm:prSet presAssocID="{D9FB5F3D-CE7A-4F40-B7D4-F044EBFE5089}" presName="node" presStyleLbl="node1" presStyleIdx="3" presStyleCnt="11">
        <dgm:presLayoutVars>
          <dgm:bulletEnabled val="1"/>
        </dgm:presLayoutVars>
      </dgm:prSet>
      <dgm:spPr/>
    </dgm:pt>
    <dgm:pt modelId="{20384D54-40D7-4410-A0C8-A9BC6DD8839B}" type="pres">
      <dgm:prSet presAssocID="{B866791D-F82D-40AD-84C5-B8366E51ABCB}" presName="sibTrans" presStyleLbl="sibTrans1D1" presStyleIdx="3" presStyleCnt="10"/>
      <dgm:spPr/>
    </dgm:pt>
    <dgm:pt modelId="{7160E15B-E286-45E2-9859-DB2583E2FBF0}" type="pres">
      <dgm:prSet presAssocID="{B866791D-F82D-40AD-84C5-B8366E51ABCB}" presName="connectorText" presStyleLbl="sibTrans1D1" presStyleIdx="3" presStyleCnt="10"/>
      <dgm:spPr/>
    </dgm:pt>
    <dgm:pt modelId="{727A86E0-60FB-43D5-B2B7-2FF1979ADC37}" type="pres">
      <dgm:prSet presAssocID="{886686C5-8801-44EA-AFA0-518425CBAC76}" presName="node" presStyleLbl="node1" presStyleIdx="4" presStyleCnt="11">
        <dgm:presLayoutVars>
          <dgm:bulletEnabled val="1"/>
        </dgm:presLayoutVars>
      </dgm:prSet>
      <dgm:spPr/>
    </dgm:pt>
    <dgm:pt modelId="{027C1A0C-4FD6-4C5C-B6A0-DB98D65471D0}" type="pres">
      <dgm:prSet presAssocID="{354D9AD9-3A0C-4429-874A-965CC5AFC7F7}" presName="sibTrans" presStyleLbl="sibTrans1D1" presStyleIdx="4" presStyleCnt="10"/>
      <dgm:spPr/>
    </dgm:pt>
    <dgm:pt modelId="{B7575CAD-E6D5-42F5-A8C1-05844D589E69}" type="pres">
      <dgm:prSet presAssocID="{354D9AD9-3A0C-4429-874A-965CC5AFC7F7}" presName="connectorText" presStyleLbl="sibTrans1D1" presStyleIdx="4" presStyleCnt="10"/>
      <dgm:spPr/>
    </dgm:pt>
    <dgm:pt modelId="{C9283B74-2B16-40B4-B76F-470F7D847C11}" type="pres">
      <dgm:prSet presAssocID="{21587AB7-E738-496C-BF2F-88A949538DDE}" presName="node" presStyleLbl="node1" presStyleIdx="5" presStyleCnt="11">
        <dgm:presLayoutVars>
          <dgm:bulletEnabled val="1"/>
        </dgm:presLayoutVars>
      </dgm:prSet>
      <dgm:spPr/>
    </dgm:pt>
    <dgm:pt modelId="{86A13246-B672-4F83-8900-B86E47D458C0}" type="pres">
      <dgm:prSet presAssocID="{2261BF0C-F2AD-4E13-965B-861EF001FE2A}" presName="sibTrans" presStyleLbl="sibTrans1D1" presStyleIdx="5" presStyleCnt="10"/>
      <dgm:spPr/>
    </dgm:pt>
    <dgm:pt modelId="{ED93158D-8C9D-474F-B4B6-17E1BD28F136}" type="pres">
      <dgm:prSet presAssocID="{2261BF0C-F2AD-4E13-965B-861EF001FE2A}" presName="connectorText" presStyleLbl="sibTrans1D1" presStyleIdx="5" presStyleCnt="10"/>
      <dgm:spPr/>
    </dgm:pt>
    <dgm:pt modelId="{9D8EFE8C-9EC4-4884-B0AE-5F7C35BE2A8E}" type="pres">
      <dgm:prSet presAssocID="{149BB3D3-FF77-4114-A206-8CA1C1A360A0}" presName="node" presStyleLbl="node1" presStyleIdx="6" presStyleCnt="11">
        <dgm:presLayoutVars>
          <dgm:bulletEnabled val="1"/>
        </dgm:presLayoutVars>
      </dgm:prSet>
      <dgm:spPr/>
    </dgm:pt>
    <dgm:pt modelId="{F1E9AD6E-AF80-465E-990B-9E830DB8F514}" type="pres">
      <dgm:prSet presAssocID="{9CBCC6AF-1AEC-4FE5-98D8-AD6EFBB47B23}" presName="sibTrans" presStyleLbl="sibTrans1D1" presStyleIdx="6" presStyleCnt="10"/>
      <dgm:spPr/>
    </dgm:pt>
    <dgm:pt modelId="{CC296832-8FE8-4BEC-91C4-9865303C7330}" type="pres">
      <dgm:prSet presAssocID="{9CBCC6AF-1AEC-4FE5-98D8-AD6EFBB47B23}" presName="connectorText" presStyleLbl="sibTrans1D1" presStyleIdx="6" presStyleCnt="10"/>
      <dgm:spPr/>
    </dgm:pt>
    <dgm:pt modelId="{96A3330A-B96D-4A07-8DEA-8F30BA7C9795}" type="pres">
      <dgm:prSet presAssocID="{B8E8D722-EDA0-4954-95F0-26CC35E8F456}" presName="node" presStyleLbl="node1" presStyleIdx="7" presStyleCnt="11">
        <dgm:presLayoutVars>
          <dgm:bulletEnabled val="1"/>
        </dgm:presLayoutVars>
      </dgm:prSet>
      <dgm:spPr/>
    </dgm:pt>
    <dgm:pt modelId="{DCBCBA0F-22F3-4376-B082-44A300FDE56B}" type="pres">
      <dgm:prSet presAssocID="{51C5F3AB-A1B1-49FE-A1C7-E731842A6776}" presName="sibTrans" presStyleLbl="sibTrans1D1" presStyleIdx="7" presStyleCnt="10"/>
      <dgm:spPr/>
    </dgm:pt>
    <dgm:pt modelId="{C14888C4-0729-4FF9-8CF2-46A7325FBC65}" type="pres">
      <dgm:prSet presAssocID="{51C5F3AB-A1B1-49FE-A1C7-E731842A6776}" presName="connectorText" presStyleLbl="sibTrans1D1" presStyleIdx="7" presStyleCnt="10"/>
      <dgm:spPr/>
    </dgm:pt>
    <dgm:pt modelId="{6C0F775E-FAA6-4A0F-8A1C-E845E7E2F030}" type="pres">
      <dgm:prSet presAssocID="{8F25F04E-4B64-4931-81C8-B12394A9934E}" presName="node" presStyleLbl="node1" presStyleIdx="8" presStyleCnt="11">
        <dgm:presLayoutVars>
          <dgm:bulletEnabled val="1"/>
        </dgm:presLayoutVars>
      </dgm:prSet>
      <dgm:spPr/>
    </dgm:pt>
    <dgm:pt modelId="{B78E1559-012C-4614-9F70-D6A4753361A6}" type="pres">
      <dgm:prSet presAssocID="{578ED132-630B-43E5-8073-97F158F36756}" presName="sibTrans" presStyleLbl="sibTrans1D1" presStyleIdx="8" presStyleCnt="10"/>
      <dgm:spPr/>
    </dgm:pt>
    <dgm:pt modelId="{EE64E66B-5C4C-4CFA-8308-324DD9B1DE44}" type="pres">
      <dgm:prSet presAssocID="{578ED132-630B-43E5-8073-97F158F36756}" presName="connectorText" presStyleLbl="sibTrans1D1" presStyleIdx="8" presStyleCnt="10"/>
      <dgm:spPr/>
    </dgm:pt>
    <dgm:pt modelId="{8F195694-7760-49A6-8434-70C934B72E99}" type="pres">
      <dgm:prSet presAssocID="{09F4CC5A-B8E9-4B66-B7DD-36F8B469A82B}" presName="node" presStyleLbl="node1" presStyleIdx="9" presStyleCnt="11">
        <dgm:presLayoutVars>
          <dgm:bulletEnabled val="1"/>
        </dgm:presLayoutVars>
      </dgm:prSet>
      <dgm:spPr/>
    </dgm:pt>
    <dgm:pt modelId="{A39F50A2-9175-4160-A758-989995D4BC11}" type="pres">
      <dgm:prSet presAssocID="{D6F36F2C-A806-456D-B9B4-E160192CF0A0}" presName="sibTrans" presStyleLbl="sibTrans1D1" presStyleIdx="9" presStyleCnt="10"/>
      <dgm:spPr/>
    </dgm:pt>
    <dgm:pt modelId="{FDB677CB-1E36-4C08-9C37-CD44E5483EED}" type="pres">
      <dgm:prSet presAssocID="{D6F36F2C-A806-456D-B9B4-E160192CF0A0}" presName="connectorText" presStyleLbl="sibTrans1D1" presStyleIdx="9" presStyleCnt="10"/>
      <dgm:spPr/>
    </dgm:pt>
    <dgm:pt modelId="{A8444F0A-DD17-40D6-B9AB-728E7CF255A8}" type="pres">
      <dgm:prSet presAssocID="{067A60F8-55D9-42D4-921E-B1D05CBECC70}" presName="node" presStyleLbl="node1" presStyleIdx="10" presStyleCnt="11">
        <dgm:presLayoutVars>
          <dgm:bulletEnabled val="1"/>
        </dgm:presLayoutVars>
      </dgm:prSet>
      <dgm:spPr/>
    </dgm:pt>
  </dgm:ptLst>
  <dgm:cxnLst>
    <dgm:cxn modelId="{652A8D0C-D0E8-4481-B679-B971088DE128}" srcId="{53E3092A-0032-43B8-AEBB-41291C8BBA0F}" destId="{886686C5-8801-44EA-AFA0-518425CBAC76}" srcOrd="4" destOrd="0" parTransId="{79689661-A409-4677-B461-C902E3AFC19C}" sibTransId="{354D9AD9-3A0C-4429-874A-965CC5AFC7F7}"/>
    <dgm:cxn modelId="{19E6AC14-B8A4-4ED0-9591-DC41E73BA4B3}" type="presOf" srcId="{51C5F3AB-A1B1-49FE-A1C7-E731842A6776}" destId="{DCBCBA0F-22F3-4376-B082-44A300FDE56B}" srcOrd="0" destOrd="0" presId="urn:microsoft.com/office/officeart/2016/7/layout/RepeatingBendingProcessNew"/>
    <dgm:cxn modelId="{4C20C817-07CE-423E-8F88-C5849E2B2141}" type="presOf" srcId="{51C5F3AB-A1B1-49FE-A1C7-E731842A6776}" destId="{C14888C4-0729-4FF9-8CF2-46A7325FBC65}" srcOrd="1" destOrd="0" presId="urn:microsoft.com/office/officeart/2016/7/layout/RepeatingBendingProcessNew"/>
    <dgm:cxn modelId="{FDC7C425-C289-484A-8F78-29E6E8C7355E}" type="presOf" srcId="{0EC44376-48FB-4913-8879-0D9D9371F647}" destId="{0D73CD74-B955-449A-B101-6292AA1F9DCE}" srcOrd="0" destOrd="0" presId="urn:microsoft.com/office/officeart/2016/7/layout/RepeatingBendingProcessNew"/>
    <dgm:cxn modelId="{6C799F27-EB92-4449-B303-7FF3CC718D19}" srcId="{53E3092A-0032-43B8-AEBB-41291C8BBA0F}" destId="{E89FF8DC-9599-4647-AFCF-FE7E25F924BB}" srcOrd="2" destOrd="0" parTransId="{00655E8D-7205-4122-A848-61A878A85357}" sibTransId="{7FF67434-4F56-4267-86AE-5E91E562EE55}"/>
    <dgm:cxn modelId="{740E562D-E79B-46F5-A951-F50C48D4D912}" type="presOf" srcId="{354D9AD9-3A0C-4429-874A-965CC5AFC7F7}" destId="{027C1A0C-4FD6-4C5C-B6A0-DB98D65471D0}" srcOrd="0" destOrd="0" presId="urn:microsoft.com/office/officeart/2016/7/layout/RepeatingBendingProcessNew"/>
    <dgm:cxn modelId="{07EDB437-F989-4099-A4AF-FE33E3A90755}" type="presOf" srcId="{9070073E-5EA6-4EFA-BE43-98C0A314FFB5}" destId="{48D190E6-6995-4119-804D-6B0FBECEA3DA}" srcOrd="1" destOrd="0" presId="urn:microsoft.com/office/officeart/2016/7/layout/RepeatingBendingProcessNew"/>
    <dgm:cxn modelId="{5BFF163B-29EE-425E-ADBD-7CB053F24894}" srcId="{53E3092A-0032-43B8-AEBB-41291C8BBA0F}" destId="{067A60F8-55D9-42D4-921E-B1D05CBECC70}" srcOrd="10" destOrd="0" parTransId="{2BBFBF98-8301-494B-9FB8-63357E0EF9E6}" sibTransId="{FF09097A-290D-4AFA-8534-975F4E688D99}"/>
    <dgm:cxn modelId="{DF85603E-7696-400C-A2A8-592E9AD8B0E8}" srcId="{53E3092A-0032-43B8-AEBB-41291C8BBA0F}" destId="{21587AB7-E738-496C-BF2F-88A949538DDE}" srcOrd="5" destOrd="0" parTransId="{5790016D-1D5C-4865-A8FB-1BAF9AA3B759}" sibTransId="{2261BF0C-F2AD-4E13-965B-861EF001FE2A}"/>
    <dgm:cxn modelId="{7415935C-AFD5-448B-85EF-24370999C259}" type="presOf" srcId="{B866791D-F82D-40AD-84C5-B8366E51ABCB}" destId="{20384D54-40D7-4410-A0C8-A9BC6DD8839B}" srcOrd="0" destOrd="0" presId="urn:microsoft.com/office/officeart/2016/7/layout/RepeatingBendingProcessNew"/>
    <dgm:cxn modelId="{DCF5675F-8BED-4EB9-AAC1-155544171615}" srcId="{53E3092A-0032-43B8-AEBB-41291C8BBA0F}" destId="{23EE19C9-F651-4966-B334-EFE1BC79C782}" srcOrd="0" destOrd="0" parTransId="{BB988E10-565C-4106-9D0E-9A1BB2112A48}" sibTransId="{9070073E-5EA6-4EFA-BE43-98C0A314FFB5}"/>
    <dgm:cxn modelId="{12FDE85F-AC8B-49F1-A150-32FDE3D43051}" type="presOf" srcId="{578ED132-630B-43E5-8073-97F158F36756}" destId="{EE64E66B-5C4C-4CFA-8308-324DD9B1DE44}" srcOrd="1" destOrd="0" presId="urn:microsoft.com/office/officeart/2016/7/layout/RepeatingBendingProcessNew"/>
    <dgm:cxn modelId="{5197F85F-341F-4D7C-A0B3-03600D26FCCE}" srcId="{53E3092A-0032-43B8-AEBB-41291C8BBA0F}" destId="{09F4CC5A-B8E9-4B66-B7DD-36F8B469A82B}" srcOrd="9" destOrd="0" parTransId="{F6EAD406-21F0-4B66-AD2D-DC5A800712AD}" sibTransId="{D6F36F2C-A806-456D-B9B4-E160192CF0A0}"/>
    <dgm:cxn modelId="{58549F62-01D0-4EDD-B339-D6857E727FC5}" type="presOf" srcId="{53E3092A-0032-43B8-AEBB-41291C8BBA0F}" destId="{C1A0514C-90E4-4BB0-BA21-FDF0BED52300}" srcOrd="0" destOrd="0" presId="urn:microsoft.com/office/officeart/2016/7/layout/RepeatingBendingProcessNew"/>
    <dgm:cxn modelId="{1FF40063-DE67-40BA-A6CE-EAC1F6D2300E}" type="presOf" srcId="{D6F36F2C-A806-456D-B9B4-E160192CF0A0}" destId="{FDB677CB-1E36-4C08-9C37-CD44E5483EED}" srcOrd="1" destOrd="0" presId="urn:microsoft.com/office/officeart/2016/7/layout/RepeatingBendingProcessNew"/>
    <dgm:cxn modelId="{61981B64-F09E-4846-8522-88334A9CC385}" type="presOf" srcId="{D6F36F2C-A806-456D-B9B4-E160192CF0A0}" destId="{A39F50A2-9175-4160-A758-989995D4BC11}" srcOrd="0" destOrd="0" presId="urn:microsoft.com/office/officeart/2016/7/layout/RepeatingBendingProcessNew"/>
    <dgm:cxn modelId="{3EB69844-7D19-491D-A3CC-393CD3A33D69}" type="presOf" srcId="{9CBCC6AF-1AEC-4FE5-98D8-AD6EFBB47B23}" destId="{CC296832-8FE8-4BEC-91C4-9865303C7330}" srcOrd="1" destOrd="0" presId="urn:microsoft.com/office/officeart/2016/7/layout/RepeatingBendingProcessNew"/>
    <dgm:cxn modelId="{57998748-DF2C-426B-8A06-710B3CE80461}" type="presOf" srcId="{7FF67434-4F56-4267-86AE-5E91E562EE55}" destId="{D5BDB0EE-FD9D-4D41-9E57-318062EE4CCF}" srcOrd="0" destOrd="0" presId="urn:microsoft.com/office/officeart/2016/7/layout/RepeatingBendingProcessNew"/>
    <dgm:cxn modelId="{9A26696B-7F38-42E3-97AB-BB1A6A7EC1BE}" type="presOf" srcId="{2261BF0C-F2AD-4E13-965B-861EF001FE2A}" destId="{86A13246-B672-4F83-8900-B86E47D458C0}" srcOrd="0" destOrd="0" presId="urn:microsoft.com/office/officeart/2016/7/layout/RepeatingBendingProcessNew"/>
    <dgm:cxn modelId="{1EE3FB4D-4A4A-486A-8EAF-E48350400BAB}" type="presOf" srcId="{9CBCC6AF-1AEC-4FE5-98D8-AD6EFBB47B23}" destId="{F1E9AD6E-AF80-465E-990B-9E830DB8F514}" srcOrd="0" destOrd="0" presId="urn:microsoft.com/office/officeart/2016/7/layout/RepeatingBendingProcessNew"/>
    <dgm:cxn modelId="{8C2E0B6F-AA8E-4058-AFEB-A0AD183150B9}" type="presOf" srcId="{578ED132-630B-43E5-8073-97F158F36756}" destId="{B78E1559-012C-4614-9F70-D6A4753361A6}" srcOrd="0" destOrd="0" presId="urn:microsoft.com/office/officeart/2016/7/layout/RepeatingBendingProcessNew"/>
    <dgm:cxn modelId="{04237553-2784-4587-BA11-3917ABFC5E57}" type="presOf" srcId="{E89FF8DC-9599-4647-AFCF-FE7E25F924BB}" destId="{C2A9EBF2-6639-440B-A70B-C945104825F7}" srcOrd="0" destOrd="0" presId="urn:microsoft.com/office/officeart/2016/7/layout/RepeatingBendingProcessNew"/>
    <dgm:cxn modelId="{9445A775-32A7-43A0-BFD7-EE08A07E4372}" srcId="{53E3092A-0032-43B8-AEBB-41291C8BBA0F}" destId="{149BB3D3-FF77-4114-A206-8CA1C1A360A0}" srcOrd="6" destOrd="0" parTransId="{0B274851-426E-4038-B216-A4D7E77A6278}" sibTransId="{9CBCC6AF-1AEC-4FE5-98D8-AD6EFBB47B23}"/>
    <dgm:cxn modelId="{89C00857-06A7-492B-B7A7-03F20B2BF985}" type="presOf" srcId="{B866791D-F82D-40AD-84C5-B8366E51ABCB}" destId="{7160E15B-E286-45E2-9859-DB2583E2FBF0}" srcOrd="1" destOrd="0" presId="urn:microsoft.com/office/officeart/2016/7/layout/RepeatingBendingProcessNew"/>
    <dgm:cxn modelId="{D892F078-F2CE-48D7-AA65-0AE2E4195A4D}" type="presOf" srcId="{2261BF0C-F2AD-4E13-965B-861EF001FE2A}" destId="{ED93158D-8C9D-474F-B4B6-17E1BD28F136}" srcOrd="1" destOrd="0" presId="urn:microsoft.com/office/officeart/2016/7/layout/RepeatingBendingProcessNew"/>
    <dgm:cxn modelId="{66442E7C-72C1-4C90-8688-C557AADA7E7B}" srcId="{53E3092A-0032-43B8-AEBB-41291C8BBA0F}" destId="{6C256A2D-E8F6-4230-91A3-0A1F2E8036F3}" srcOrd="1" destOrd="0" parTransId="{971D4614-8CE5-46F6-88EA-C45B86DF9826}" sibTransId="{0EC44376-48FB-4913-8879-0D9D9371F647}"/>
    <dgm:cxn modelId="{A2E77D95-BC07-42CF-A393-0B1B5A2BBDD1}" type="presOf" srcId="{8F25F04E-4B64-4931-81C8-B12394A9934E}" destId="{6C0F775E-FAA6-4A0F-8A1C-E845E7E2F030}" srcOrd="0" destOrd="0" presId="urn:microsoft.com/office/officeart/2016/7/layout/RepeatingBendingProcessNew"/>
    <dgm:cxn modelId="{1F2A2499-D114-4B9A-B654-7E4463F06A12}" type="presOf" srcId="{09F4CC5A-B8E9-4B66-B7DD-36F8B469A82B}" destId="{8F195694-7760-49A6-8434-70C934B72E99}" srcOrd="0" destOrd="0" presId="urn:microsoft.com/office/officeart/2016/7/layout/RepeatingBendingProcessNew"/>
    <dgm:cxn modelId="{84FC809A-7B22-4CC1-AB4F-65A905C89A96}" type="presOf" srcId="{9070073E-5EA6-4EFA-BE43-98C0A314FFB5}" destId="{ECE1D6D4-A3FB-4290-B534-FFAFE02971C4}" srcOrd="0" destOrd="0" presId="urn:microsoft.com/office/officeart/2016/7/layout/RepeatingBendingProcessNew"/>
    <dgm:cxn modelId="{F5F1C99B-E212-4CC9-90B8-DAAA370AB680}" srcId="{53E3092A-0032-43B8-AEBB-41291C8BBA0F}" destId="{D9FB5F3D-CE7A-4F40-B7D4-F044EBFE5089}" srcOrd="3" destOrd="0" parTransId="{BD9E2A99-5D93-4D9B-AD7E-6975174F381C}" sibTransId="{B866791D-F82D-40AD-84C5-B8366E51ABCB}"/>
    <dgm:cxn modelId="{2093739F-6418-4F9E-9F89-D8D9E737D27E}" type="presOf" srcId="{23EE19C9-F651-4966-B334-EFE1BC79C782}" destId="{B7E73FF8-1366-46BF-A395-54C51E2224CC}" srcOrd="0" destOrd="0" presId="urn:microsoft.com/office/officeart/2016/7/layout/RepeatingBendingProcessNew"/>
    <dgm:cxn modelId="{86CF5AAC-AC53-41BF-82C1-CA62317B9A41}" type="presOf" srcId="{354D9AD9-3A0C-4429-874A-965CC5AFC7F7}" destId="{B7575CAD-E6D5-42F5-A8C1-05844D589E69}" srcOrd="1" destOrd="0" presId="urn:microsoft.com/office/officeart/2016/7/layout/RepeatingBendingProcessNew"/>
    <dgm:cxn modelId="{A0E2AEAF-2D07-4183-8EEC-1DE19CD60D1F}" type="presOf" srcId="{067A60F8-55D9-42D4-921E-B1D05CBECC70}" destId="{A8444F0A-DD17-40D6-B9AB-728E7CF255A8}" srcOrd="0" destOrd="0" presId="urn:microsoft.com/office/officeart/2016/7/layout/RepeatingBendingProcessNew"/>
    <dgm:cxn modelId="{79493DB2-9E3A-47CA-90AA-E1C1676CEA22}" type="presOf" srcId="{0EC44376-48FB-4913-8879-0D9D9371F647}" destId="{D026CF91-BE99-4238-95D3-A69831AB6472}" srcOrd="1" destOrd="0" presId="urn:microsoft.com/office/officeart/2016/7/layout/RepeatingBendingProcessNew"/>
    <dgm:cxn modelId="{645557B5-B7BD-4442-A74C-CEAA87093F0B}" type="presOf" srcId="{D9FB5F3D-CE7A-4F40-B7D4-F044EBFE5089}" destId="{AA8C0B6A-7608-4233-BBC0-019E99AE3006}" srcOrd="0" destOrd="0" presId="urn:microsoft.com/office/officeart/2016/7/layout/RepeatingBendingProcessNew"/>
    <dgm:cxn modelId="{5DB494B9-3D9C-48B2-AA80-5F72145B1871}" type="presOf" srcId="{149BB3D3-FF77-4114-A206-8CA1C1A360A0}" destId="{9D8EFE8C-9EC4-4884-B0AE-5F7C35BE2A8E}" srcOrd="0" destOrd="0" presId="urn:microsoft.com/office/officeart/2016/7/layout/RepeatingBendingProcessNew"/>
    <dgm:cxn modelId="{1A8DD2CD-C029-439E-B03F-40D58842C960}" type="presOf" srcId="{886686C5-8801-44EA-AFA0-518425CBAC76}" destId="{727A86E0-60FB-43D5-B2B7-2FF1979ADC37}" srcOrd="0" destOrd="0" presId="urn:microsoft.com/office/officeart/2016/7/layout/RepeatingBendingProcessNew"/>
    <dgm:cxn modelId="{AF219DD6-7E93-4120-987C-E0E005716C0F}" srcId="{53E3092A-0032-43B8-AEBB-41291C8BBA0F}" destId="{B8E8D722-EDA0-4954-95F0-26CC35E8F456}" srcOrd="7" destOrd="0" parTransId="{5A642C36-7635-4FB9-BA00-30174303A43F}" sibTransId="{51C5F3AB-A1B1-49FE-A1C7-E731842A6776}"/>
    <dgm:cxn modelId="{28E100D9-1421-4E1E-B8E7-3AADEAD8F012}" type="presOf" srcId="{B8E8D722-EDA0-4954-95F0-26CC35E8F456}" destId="{96A3330A-B96D-4A07-8DEA-8F30BA7C9795}" srcOrd="0" destOrd="0" presId="urn:microsoft.com/office/officeart/2016/7/layout/RepeatingBendingProcessNew"/>
    <dgm:cxn modelId="{D4491BDE-6570-4B6D-9C51-1A8AB3268F7B}" type="presOf" srcId="{6C256A2D-E8F6-4230-91A3-0A1F2E8036F3}" destId="{2E81A5A0-C80C-47C1-AEED-2A0B839D904F}" srcOrd="0" destOrd="0" presId="urn:microsoft.com/office/officeart/2016/7/layout/RepeatingBendingProcessNew"/>
    <dgm:cxn modelId="{C7834CE1-206F-4C66-BBB2-7FEBF30BC6CB}" type="presOf" srcId="{7FF67434-4F56-4267-86AE-5E91E562EE55}" destId="{5753891D-2C43-4F37-BD16-1005CF4912C0}" srcOrd="1" destOrd="0" presId="urn:microsoft.com/office/officeart/2016/7/layout/RepeatingBendingProcessNew"/>
    <dgm:cxn modelId="{AB987BE1-2628-45BD-9CE2-1866BDFEE652}" type="presOf" srcId="{21587AB7-E738-496C-BF2F-88A949538DDE}" destId="{C9283B74-2B16-40B4-B76F-470F7D847C11}" srcOrd="0" destOrd="0" presId="urn:microsoft.com/office/officeart/2016/7/layout/RepeatingBendingProcessNew"/>
    <dgm:cxn modelId="{16AF33E5-7A75-4B50-B685-56671BD1317A}" srcId="{53E3092A-0032-43B8-AEBB-41291C8BBA0F}" destId="{8F25F04E-4B64-4931-81C8-B12394A9934E}" srcOrd="8" destOrd="0" parTransId="{8D4FF689-5A3A-42BE-BF44-BA246222F85F}" sibTransId="{578ED132-630B-43E5-8073-97F158F36756}"/>
    <dgm:cxn modelId="{4D7E3D6B-2A41-4E4E-96AA-939D62FD64D0}" type="presParOf" srcId="{C1A0514C-90E4-4BB0-BA21-FDF0BED52300}" destId="{B7E73FF8-1366-46BF-A395-54C51E2224CC}" srcOrd="0" destOrd="0" presId="urn:microsoft.com/office/officeart/2016/7/layout/RepeatingBendingProcessNew"/>
    <dgm:cxn modelId="{00BB986D-9442-4B61-8085-C7081C9AD836}" type="presParOf" srcId="{C1A0514C-90E4-4BB0-BA21-FDF0BED52300}" destId="{ECE1D6D4-A3FB-4290-B534-FFAFE02971C4}" srcOrd="1" destOrd="0" presId="urn:microsoft.com/office/officeart/2016/7/layout/RepeatingBendingProcessNew"/>
    <dgm:cxn modelId="{5B1105C5-1587-4202-8FE4-58169D00A60A}" type="presParOf" srcId="{ECE1D6D4-A3FB-4290-B534-FFAFE02971C4}" destId="{48D190E6-6995-4119-804D-6B0FBECEA3DA}" srcOrd="0" destOrd="0" presId="urn:microsoft.com/office/officeart/2016/7/layout/RepeatingBendingProcessNew"/>
    <dgm:cxn modelId="{27072D21-624F-44F9-AF3A-6D776470E856}" type="presParOf" srcId="{C1A0514C-90E4-4BB0-BA21-FDF0BED52300}" destId="{2E81A5A0-C80C-47C1-AEED-2A0B839D904F}" srcOrd="2" destOrd="0" presId="urn:microsoft.com/office/officeart/2016/7/layout/RepeatingBendingProcessNew"/>
    <dgm:cxn modelId="{95E85AA8-88D8-4E91-8B4E-FD61BE94E095}" type="presParOf" srcId="{C1A0514C-90E4-4BB0-BA21-FDF0BED52300}" destId="{0D73CD74-B955-449A-B101-6292AA1F9DCE}" srcOrd="3" destOrd="0" presId="urn:microsoft.com/office/officeart/2016/7/layout/RepeatingBendingProcessNew"/>
    <dgm:cxn modelId="{82CB272F-31E9-4315-8166-D112EBCF3E3B}" type="presParOf" srcId="{0D73CD74-B955-449A-B101-6292AA1F9DCE}" destId="{D026CF91-BE99-4238-95D3-A69831AB6472}" srcOrd="0" destOrd="0" presId="urn:microsoft.com/office/officeart/2016/7/layout/RepeatingBendingProcessNew"/>
    <dgm:cxn modelId="{DEF53387-5775-4F91-80EE-FC340EE166F5}" type="presParOf" srcId="{C1A0514C-90E4-4BB0-BA21-FDF0BED52300}" destId="{C2A9EBF2-6639-440B-A70B-C945104825F7}" srcOrd="4" destOrd="0" presId="urn:microsoft.com/office/officeart/2016/7/layout/RepeatingBendingProcessNew"/>
    <dgm:cxn modelId="{2FA7F5B9-319F-48C3-8837-AB46609A79C2}" type="presParOf" srcId="{C1A0514C-90E4-4BB0-BA21-FDF0BED52300}" destId="{D5BDB0EE-FD9D-4D41-9E57-318062EE4CCF}" srcOrd="5" destOrd="0" presId="urn:microsoft.com/office/officeart/2016/7/layout/RepeatingBendingProcessNew"/>
    <dgm:cxn modelId="{6AECF3AB-CE90-4AB2-8C5A-F4B704E60B34}" type="presParOf" srcId="{D5BDB0EE-FD9D-4D41-9E57-318062EE4CCF}" destId="{5753891D-2C43-4F37-BD16-1005CF4912C0}" srcOrd="0" destOrd="0" presId="urn:microsoft.com/office/officeart/2016/7/layout/RepeatingBendingProcessNew"/>
    <dgm:cxn modelId="{985020E9-8573-44A3-AB7F-E0608F672C0A}" type="presParOf" srcId="{C1A0514C-90E4-4BB0-BA21-FDF0BED52300}" destId="{AA8C0B6A-7608-4233-BBC0-019E99AE3006}" srcOrd="6" destOrd="0" presId="urn:microsoft.com/office/officeart/2016/7/layout/RepeatingBendingProcessNew"/>
    <dgm:cxn modelId="{DDB13FBB-23F1-4927-A1BB-B676783B8855}" type="presParOf" srcId="{C1A0514C-90E4-4BB0-BA21-FDF0BED52300}" destId="{20384D54-40D7-4410-A0C8-A9BC6DD8839B}" srcOrd="7" destOrd="0" presId="urn:microsoft.com/office/officeart/2016/7/layout/RepeatingBendingProcessNew"/>
    <dgm:cxn modelId="{7CCD759E-F898-4F2A-A529-93E34B24D62A}" type="presParOf" srcId="{20384D54-40D7-4410-A0C8-A9BC6DD8839B}" destId="{7160E15B-E286-45E2-9859-DB2583E2FBF0}" srcOrd="0" destOrd="0" presId="urn:microsoft.com/office/officeart/2016/7/layout/RepeatingBendingProcessNew"/>
    <dgm:cxn modelId="{EE22ABDE-0F8B-4F84-9E42-531C6E22563C}" type="presParOf" srcId="{C1A0514C-90E4-4BB0-BA21-FDF0BED52300}" destId="{727A86E0-60FB-43D5-B2B7-2FF1979ADC37}" srcOrd="8" destOrd="0" presId="urn:microsoft.com/office/officeart/2016/7/layout/RepeatingBendingProcessNew"/>
    <dgm:cxn modelId="{E84DAC08-B95F-45D7-8A5C-7CDC22E7639C}" type="presParOf" srcId="{C1A0514C-90E4-4BB0-BA21-FDF0BED52300}" destId="{027C1A0C-4FD6-4C5C-B6A0-DB98D65471D0}" srcOrd="9" destOrd="0" presId="urn:microsoft.com/office/officeart/2016/7/layout/RepeatingBendingProcessNew"/>
    <dgm:cxn modelId="{2AD53D38-2B6F-4701-9D3A-17DBDEA6D799}" type="presParOf" srcId="{027C1A0C-4FD6-4C5C-B6A0-DB98D65471D0}" destId="{B7575CAD-E6D5-42F5-A8C1-05844D589E69}" srcOrd="0" destOrd="0" presId="urn:microsoft.com/office/officeart/2016/7/layout/RepeatingBendingProcessNew"/>
    <dgm:cxn modelId="{BC964F4F-2EDB-4DF3-A30E-F67726431014}" type="presParOf" srcId="{C1A0514C-90E4-4BB0-BA21-FDF0BED52300}" destId="{C9283B74-2B16-40B4-B76F-470F7D847C11}" srcOrd="10" destOrd="0" presId="urn:microsoft.com/office/officeart/2016/7/layout/RepeatingBendingProcessNew"/>
    <dgm:cxn modelId="{DA49D816-C1DB-4104-AA1C-1D5853DE5EBE}" type="presParOf" srcId="{C1A0514C-90E4-4BB0-BA21-FDF0BED52300}" destId="{86A13246-B672-4F83-8900-B86E47D458C0}" srcOrd="11" destOrd="0" presId="urn:microsoft.com/office/officeart/2016/7/layout/RepeatingBendingProcessNew"/>
    <dgm:cxn modelId="{95CB4EFB-D240-4F66-A559-1FAC548149D9}" type="presParOf" srcId="{86A13246-B672-4F83-8900-B86E47D458C0}" destId="{ED93158D-8C9D-474F-B4B6-17E1BD28F136}" srcOrd="0" destOrd="0" presId="urn:microsoft.com/office/officeart/2016/7/layout/RepeatingBendingProcessNew"/>
    <dgm:cxn modelId="{82F0689C-227B-4471-B530-7CB713F0D6F8}" type="presParOf" srcId="{C1A0514C-90E4-4BB0-BA21-FDF0BED52300}" destId="{9D8EFE8C-9EC4-4884-B0AE-5F7C35BE2A8E}" srcOrd="12" destOrd="0" presId="urn:microsoft.com/office/officeart/2016/7/layout/RepeatingBendingProcessNew"/>
    <dgm:cxn modelId="{7B643C49-6135-4598-AA33-CF283EA155DA}" type="presParOf" srcId="{C1A0514C-90E4-4BB0-BA21-FDF0BED52300}" destId="{F1E9AD6E-AF80-465E-990B-9E830DB8F514}" srcOrd="13" destOrd="0" presId="urn:microsoft.com/office/officeart/2016/7/layout/RepeatingBendingProcessNew"/>
    <dgm:cxn modelId="{85CCFBE5-661E-4962-9D5F-714BAFC52993}" type="presParOf" srcId="{F1E9AD6E-AF80-465E-990B-9E830DB8F514}" destId="{CC296832-8FE8-4BEC-91C4-9865303C7330}" srcOrd="0" destOrd="0" presId="urn:microsoft.com/office/officeart/2016/7/layout/RepeatingBendingProcessNew"/>
    <dgm:cxn modelId="{298DBA77-AE83-4B1E-9F7A-D1FCB9AC33E0}" type="presParOf" srcId="{C1A0514C-90E4-4BB0-BA21-FDF0BED52300}" destId="{96A3330A-B96D-4A07-8DEA-8F30BA7C9795}" srcOrd="14" destOrd="0" presId="urn:microsoft.com/office/officeart/2016/7/layout/RepeatingBendingProcessNew"/>
    <dgm:cxn modelId="{8FBD57DE-85CE-44A1-A404-97C5FA7B1489}" type="presParOf" srcId="{C1A0514C-90E4-4BB0-BA21-FDF0BED52300}" destId="{DCBCBA0F-22F3-4376-B082-44A300FDE56B}" srcOrd="15" destOrd="0" presId="urn:microsoft.com/office/officeart/2016/7/layout/RepeatingBendingProcessNew"/>
    <dgm:cxn modelId="{88E02F2F-0613-4ED7-8A1D-124F4AEC4837}" type="presParOf" srcId="{DCBCBA0F-22F3-4376-B082-44A300FDE56B}" destId="{C14888C4-0729-4FF9-8CF2-46A7325FBC65}" srcOrd="0" destOrd="0" presId="urn:microsoft.com/office/officeart/2016/7/layout/RepeatingBendingProcessNew"/>
    <dgm:cxn modelId="{B3192A30-1764-4B28-AE09-8B9211648550}" type="presParOf" srcId="{C1A0514C-90E4-4BB0-BA21-FDF0BED52300}" destId="{6C0F775E-FAA6-4A0F-8A1C-E845E7E2F030}" srcOrd="16" destOrd="0" presId="urn:microsoft.com/office/officeart/2016/7/layout/RepeatingBendingProcessNew"/>
    <dgm:cxn modelId="{AA3B6D15-0CDE-4E4E-ACA8-7A2B1814E574}" type="presParOf" srcId="{C1A0514C-90E4-4BB0-BA21-FDF0BED52300}" destId="{B78E1559-012C-4614-9F70-D6A4753361A6}" srcOrd="17" destOrd="0" presId="urn:microsoft.com/office/officeart/2016/7/layout/RepeatingBendingProcessNew"/>
    <dgm:cxn modelId="{A2A2D0CD-9378-4FAE-B204-8285057A3F1C}" type="presParOf" srcId="{B78E1559-012C-4614-9F70-D6A4753361A6}" destId="{EE64E66B-5C4C-4CFA-8308-324DD9B1DE44}" srcOrd="0" destOrd="0" presId="urn:microsoft.com/office/officeart/2016/7/layout/RepeatingBendingProcessNew"/>
    <dgm:cxn modelId="{39FB3BFA-3D8C-4C92-9697-984C8FB64EEB}" type="presParOf" srcId="{C1A0514C-90E4-4BB0-BA21-FDF0BED52300}" destId="{8F195694-7760-49A6-8434-70C934B72E99}" srcOrd="18" destOrd="0" presId="urn:microsoft.com/office/officeart/2016/7/layout/RepeatingBendingProcessNew"/>
    <dgm:cxn modelId="{AFF9B4AD-C554-4AD7-9CEE-14F8DDBC7CAF}" type="presParOf" srcId="{C1A0514C-90E4-4BB0-BA21-FDF0BED52300}" destId="{A39F50A2-9175-4160-A758-989995D4BC11}" srcOrd="19" destOrd="0" presId="urn:microsoft.com/office/officeart/2016/7/layout/RepeatingBendingProcessNew"/>
    <dgm:cxn modelId="{E544FF3E-C68E-42AD-8442-17032BFBCB82}" type="presParOf" srcId="{A39F50A2-9175-4160-A758-989995D4BC11}" destId="{FDB677CB-1E36-4C08-9C37-CD44E5483EED}" srcOrd="0" destOrd="0" presId="urn:microsoft.com/office/officeart/2016/7/layout/RepeatingBendingProcessNew"/>
    <dgm:cxn modelId="{E7D5568E-C29B-4018-9232-64CD646EEA5A}" type="presParOf" srcId="{C1A0514C-90E4-4BB0-BA21-FDF0BED52300}" destId="{A8444F0A-DD17-40D6-B9AB-728E7CF255A8}" srcOrd="20"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E1D6D4-A3FB-4290-B534-FFAFE02971C4}">
      <dsp:nvSpPr>
        <dsp:cNvPr id="0" name=""/>
        <dsp:cNvSpPr/>
      </dsp:nvSpPr>
      <dsp:spPr>
        <a:xfrm>
          <a:off x="2859249" y="541571"/>
          <a:ext cx="417177" cy="91440"/>
        </a:xfrm>
        <a:custGeom>
          <a:avLst/>
          <a:gdLst/>
          <a:ahLst/>
          <a:cxnLst/>
          <a:rect l="0" t="0" r="0" b="0"/>
          <a:pathLst>
            <a:path>
              <a:moveTo>
                <a:pt x="0" y="45720"/>
              </a:moveTo>
              <a:lnTo>
                <a:pt x="41717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56643" y="585050"/>
        <a:ext cx="22388" cy="4482"/>
      </dsp:txXfrm>
    </dsp:sp>
    <dsp:sp modelId="{B7E73FF8-1366-46BF-A395-54C51E2224CC}">
      <dsp:nvSpPr>
        <dsp:cNvPr id="0" name=""/>
        <dsp:cNvSpPr/>
      </dsp:nvSpPr>
      <dsp:spPr>
        <a:xfrm>
          <a:off x="914191" y="3233"/>
          <a:ext cx="1946857" cy="11681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398" tIns="100137" rIns="95398" bIns="100137" numCol="1" spcCol="1270" anchor="ctr" anchorCtr="0">
          <a:noAutofit/>
        </a:bodyPr>
        <a:lstStyle/>
        <a:p>
          <a:pPr marL="0" lvl="0" indent="0" algn="ctr" defTabSz="533400">
            <a:lnSpc>
              <a:spcPct val="90000"/>
            </a:lnSpc>
            <a:spcBef>
              <a:spcPct val="0"/>
            </a:spcBef>
            <a:spcAft>
              <a:spcPct val="35000"/>
            </a:spcAft>
            <a:buNone/>
          </a:pPr>
          <a:r>
            <a:rPr lang="en-US" sz="1200" kern="1200" dirty="0"/>
            <a:t>Applicant fills out an </a:t>
          </a:r>
          <a:r>
            <a:rPr lang="en-US" sz="1200" b="0" u="none" kern="1200" dirty="0"/>
            <a:t>Urgent Grant</a:t>
          </a:r>
          <a:r>
            <a:rPr lang="en-US" sz="1200" b="1" kern="1200" dirty="0"/>
            <a:t> </a:t>
          </a:r>
          <a:r>
            <a:rPr lang="en-US" sz="1200" b="1" u="sng" kern="1200" dirty="0"/>
            <a:t>pre-application</a:t>
          </a:r>
          <a:r>
            <a:rPr lang="en-US" sz="1200" b="1" kern="1200" dirty="0"/>
            <a:t> form</a:t>
          </a:r>
          <a:r>
            <a:rPr lang="en-US" sz="1200" kern="1200" dirty="0"/>
            <a:t>. </a:t>
          </a:r>
        </a:p>
      </dsp:txBody>
      <dsp:txXfrm>
        <a:off x="914191" y="3233"/>
        <a:ext cx="1946857" cy="1168114"/>
      </dsp:txXfrm>
    </dsp:sp>
    <dsp:sp modelId="{0D73CD74-B955-449A-B101-6292AA1F9DCE}">
      <dsp:nvSpPr>
        <dsp:cNvPr id="0" name=""/>
        <dsp:cNvSpPr/>
      </dsp:nvSpPr>
      <dsp:spPr>
        <a:xfrm>
          <a:off x="5253884" y="541571"/>
          <a:ext cx="417177" cy="91440"/>
        </a:xfrm>
        <a:custGeom>
          <a:avLst/>
          <a:gdLst/>
          <a:ahLst/>
          <a:cxnLst/>
          <a:rect l="0" t="0" r="0" b="0"/>
          <a:pathLst>
            <a:path>
              <a:moveTo>
                <a:pt x="0" y="45720"/>
              </a:moveTo>
              <a:lnTo>
                <a:pt x="41717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451278" y="585050"/>
        <a:ext cx="22388" cy="4482"/>
      </dsp:txXfrm>
    </dsp:sp>
    <dsp:sp modelId="{2E81A5A0-C80C-47C1-AEED-2A0B839D904F}">
      <dsp:nvSpPr>
        <dsp:cNvPr id="0" name=""/>
        <dsp:cNvSpPr/>
      </dsp:nvSpPr>
      <dsp:spPr>
        <a:xfrm>
          <a:off x="3308826" y="3233"/>
          <a:ext cx="1946857" cy="11681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398" tIns="100137" rIns="95398" bIns="100137" numCol="1" spcCol="1270" anchor="ctr" anchorCtr="0">
          <a:noAutofit/>
        </a:bodyPr>
        <a:lstStyle/>
        <a:p>
          <a:pPr marL="0" lvl="0" indent="0" algn="ctr" defTabSz="533400">
            <a:lnSpc>
              <a:spcPct val="90000"/>
            </a:lnSpc>
            <a:spcBef>
              <a:spcPct val="0"/>
            </a:spcBef>
            <a:spcAft>
              <a:spcPct val="35000"/>
            </a:spcAft>
            <a:buNone/>
          </a:pPr>
          <a:r>
            <a:rPr lang="en-US" sz="1200" kern="1200" dirty="0"/>
            <a:t>Applicant has a pre-application </a:t>
          </a:r>
          <a:r>
            <a:rPr lang="en-US" sz="1200" b="0" u="none" kern="1200" dirty="0"/>
            <a:t>meeting</a:t>
          </a:r>
          <a:r>
            <a:rPr lang="en-US" sz="1200" kern="1200" dirty="0"/>
            <a:t> with ODFW (OCRF Coordinator). </a:t>
          </a:r>
        </a:p>
      </dsp:txBody>
      <dsp:txXfrm>
        <a:off x="3308826" y="3233"/>
        <a:ext cx="1946857" cy="1168114"/>
      </dsp:txXfrm>
    </dsp:sp>
    <dsp:sp modelId="{D5BDB0EE-FD9D-4D41-9E57-318062EE4CCF}">
      <dsp:nvSpPr>
        <dsp:cNvPr id="0" name=""/>
        <dsp:cNvSpPr/>
      </dsp:nvSpPr>
      <dsp:spPr>
        <a:xfrm>
          <a:off x="1887620" y="1169548"/>
          <a:ext cx="4789269" cy="417177"/>
        </a:xfrm>
        <a:custGeom>
          <a:avLst/>
          <a:gdLst/>
          <a:ahLst/>
          <a:cxnLst/>
          <a:rect l="0" t="0" r="0" b="0"/>
          <a:pathLst>
            <a:path>
              <a:moveTo>
                <a:pt x="4789269" y="0"/>
              </a:moveTo>
              <a:lnTo>
                <a:pt x="4789269" y="225688"/>
              </a:lnTo>
              <a:lnTo>
                <a:pt x="0" y="225688"/>
              </a:lnTo>
              <a:lnTo>
                <a:pt x="0" y="417177"/>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162001" y="1375896"/>
        <a:ext cx="240507" cy="4482"/>
      </dsp:txXfrm>
    </dsp:sp>
    <dsp:sp modelId="{C2A9EBF2-6639-440B-A70B-C945104825F7}">
      <dsp:nvSpPr>
        <dsp:cNvPr id="0" name=""/>
        <dsp:cNvSpPr/>
      </dsp:nvSpPr>
      <dsp:spPr>
        <a:xfrm>
          <a:off x="5703461" y="3233"/>
          <a:ext cx="1946857" cy="11681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398" tIns="100137" rIns="95398" bIns="100137" numCol="1" spcCol="1270" anchor="ctr" anchorCtr="0">
          <a:noAutofit/>
        </a:bodyPr>
        <a:lstStyle/>
        <a:p>
          <a:pPr marL="0" lvl="0" indent="0" algn="ctr" defTabSz="533400">
            <a:lnSpc>
              <a:spcPct val="90000"/>
            </a:lnSpc>
            <a:spcBef>
              <a:spcPct val="0"/>
            </a:spcBef>
            <a:spcAft>
              <a:spcPct val="35000"/>
            </a:spcAft>
            <a:buNone/>
          </a:pPr>
          <a:r>
            <a:rPr lang="en-US" sz="1200" kern="1200" dirty="0"/>
            <a:t>ODFW brings request to OCRF Chairs. If they believe it’s a viable request, Chairs form an </a:t>
          </a:r>
          <a:r>
            <a:rPr lang="en-US" sz="1200" b="1" u="sng" kern="1200" dirty="0"/>
            <a:t>Urgent Grant subcommittee </a:t>
          </a:r>
          <a:r>
            <a:rPr lang="en-US" sz="1200" kern="1200" dirty="0"/>
            <a:t>(consisting of &lt;/= 4 members, 1 is Chair). </a:t>
          </a:r>
        </a:p>
      </dsp:txBody>
      <dsp:txXfrm>
        <a:off x="5703461" y="3233"/>
        <a:ext cx="1946857" cy="1168114"/>
      </dsp:txXfrm>
    </dsp:sp>
    <dsp:sp modelId="{20384D54-40D7-4410-A0C8-A9BC6DD8839B}">
      <dsp:nvSpPr>
        <dsp:cNvPr id="0" name=""/>
        <dsp:cNvSpPr/>
      </dsp:nvSpPr>
      <dsp:spPr>
        <a:xfrm>
          <a:off x="2859249" y="2157463"/>
          <a:ext cx="417177" cy="91440"/>
        </a:xfrm>
        <a:custGeom>
          <a:avLst/>
          <a:gdLst/>
          <a:ahLst/>
          <a:cxnLst/>
          <a:rect l="0" t="0" r="0" b="0"/>
          <a:pathLst>
            <a:path>
              <a:moveTo>
                <a:pt x="0" y="45720"/>
              </a:moveTo>
              <a:lnTo>
                <a:pt x="41717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56643" y="2200941"/>
        <a:ext cx="22388" cy="4482"/>
      </dsp:txXfrm>
    </dsp:sp>
    <dsp:sp modelId="{AA8C0B6A-7608-4233-BBC0-019E99AE3006}">
      <dsp:nvSpPr>
        <dsp:cNvPr id="0" name=""/>
        <dsp:cNvSpPr/>
      </dsp:nvSpPr>
      <dsp:spPr>
        <a:xfrm>
          <a:off x="914191" y="1619125"/>
          <a:ext cx="1946857" cy="11681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398" tIns="100137" rIns="95398" bIns="100137" numCol="1" spcCol="1270" anchor="ctr" anchorCtr="0">
          <a:noAutofit/>
        </a:bodyPr>
        <a:lstStyle/>
        <a:p>
          <a:pPr marL="0" lvl="0" indent="0" algn="ctr" defTabSz="533400">
            <a:lnSpc>
              <a:spcPct val="90000"/>
            </a:lnSpc>
            <a:spcBef>
              <a:spcPct val="0"/>
            </a:spcBef>
            <a:spcAft>
              <a:spcPct val="35000"/>
            </a:spcAft>
            <a:buNone/>
          </a:pPr>
          <a:r>
            <a:rPr lang="en-US" sz="1200" kern="1200" dirty="0"/>
            <a:t>Subcommittee reviews the pre-application form and receives a </a:t>
          </a:r>
          <a:r>
            <a:rPr lang="en-US" sz="1200" b="1" u="sng" kern="1200" dirty="0"/>
            <a:t>presentation</a:t>
          </a:r>
          <a:r>
            <a:rPr lang="en-US" sz="1200" kern="1200" dirty="0"/>
            <a:t> from the applicant.</a:t>
          </a:r>
        </a:p>
      </dsp:txBody>
      <dsp:txXfrm>
        <a:off x="914191" y="1619125"/>
        <a:ext cx="1946857" cy="1168114"/>
      </dsp:txXfrm>
    </dsp:sp>
    <dsp:sp modelId="{027C1A0C-4FD6-4C5C-B6A0-DB98D65471D0}">
      <dsp:nvSpPr>
        <dsp:cNvPr id="0" name=""/>
        <dsp:cNvSpPr/>
      </dsp:nvSpPr>
      <dsp:spPr>
        <a:xfrm>
          <a:off x="5253884" y="2157463"/>
          <a:ext cx="417177" cy="91440"/>
        </a:xfrm>
        <a:custGeom>
          <a:avLst/>
          <a:gdLst/>
          <a:ahLst/>
          <a:cxnLst/>
          <a:rect l="0" t="0" r="0" b="0"/>
          <a:pathLst>
            <a:path>
              <a:moveTo>
                <a:pt x="0" y="45720"/>
              </a:moveTo>
              <a:lnTo>
                <a:pt x="41717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451278" y="2200941"/>
        <a:ext cx="22388" cy="4482"/>
      </dsp:txXfrm>
    </dsp:sp>
    <dsp:sp modelId="{727A86E0-60FB-43D5-B2B7-2FF1979ADC37}">
      <dsp:nvSpPr>
        <dsp:cNvPr id="0" name=""/>
        <dsp:cNvSpPr/>
      </dsp:nvSpPr>
      <dsp:spPr>
        <a:xfrm>
          <a:off x="3308826" y="1619125"/>
          <a:ext cx="1946857" cy="11681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398" tIns="100137" rIns="95398" bIns="100137" numCol="1" spcCol="1270" anchor="ctr" anchorCtr="0">
          <a:noAutofit/>
        </a:bodyPr>
        <a:lstStyle/>
        <a:p>
          <a:pPr marL="0" lvl="0" indent="0" algn="ctr" defTabSz="533400">
            <a:lnSpc>
              <a:spcPct val="90000"/>
            </a:lnSpc>
            <a:spcBef>
              <a:spcPct val="0"/>
            </a:spcBef>
            <a:spcAft>
              <a:spcPct val="35000"/>
            </a:spcAft>
            <a:buNone/>
          </a:pPr>
          <a:r>
            <a:rPr lang="en-US" sz="1200" kern="1200" dirty="0"/>
            <a:t>If approved for next steps by the subcommittee, the applicant will submit a </a:t>
          </a:r>
          <a:r>
            <a:rPr lang="en-US" sz="1200" b="1" u="sng" kern="1200" dirty="0"/>
            <a:t>full application</a:t>
          </a:r>
          <a:r>
            <a:rPr lang="en-US" sz="1200" kern="1200" dirty="0"/>
            <a:t>. </a:t>
          </a:r>
        </a:p>
      </dsp:txBody>
      <dsp:txXfrm>
        <a:off x="3308826" y="1619125"/>
        <a:ext cx="1946857" cy="1168114"/>
      </dsp:txXfrm>
    </dsp:sp>
    <dsp:sp modelId="{86A13246-B672-4F83-8900-B86E47D458C0}">
      <dsp:nvSpPr>
        <dsp:cNvPr id="0" name=""/>
        <dsp:cNvSpPr/>
      </dsp:nvSpPr>
      <dsp:spPr>
        <a:xfrm>
          <a:off x="1887620" y="2785440"/>
          <a:ext cx="4789269" cy="417177"/>
        </a:xfrm>
        <a:custGeom>
          <a:avLst/>
          <a:gdLst/>
          <a:ahLst/>
          <a:cxnLst/>
          <a:rect l="0" t="0" r="0" b="0"/>
          <a:pathLst>
            <a:path>
              <a:moveTo>
                <a:pt x="4789269" y="0"/>
              </a:moveTo>
              <a:lnTo>
                <a:pt x="4789269" y="225688"/>
              </a:lnTo>
              <a:lnTo>
                <a:pt x="0" y="225688"/>
              </a:lnTo>
              <a:lnTo>
                <a:pt x="0" y="417177"/>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162001" y="2991787"/>
        <a:ext cx="240507" cy="4482"/>
      </dsp:txXfrm>
    </dsp:sp>
    <dsp:sp modelId="{C9283B74-2B16-40B4-B76F-470F7D847C11}">
      <dsp:nvSpPr>
        <dsp:cNvPr id="0" name=""/>
        <dsp:cNvSpPr/>
      </dsp:nvSpPr>
      <dsp:spPr>
        <a:xfrm>
          <a:off x="5703461" y="1619125"/>
          <a:ext cx="1946857" cy="11681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398" tIns="100137" rIns="95398" bIns="100137" numCol="1" spcCol="1270" anchor="ctr" anchorCtr="0">
          <a:noAutofit/>
        </a:bodyPr>
        <a:lstStyle/>
        <a:p>
          <a:pPr marL="0" lvl="0" indent="0" algn="ctr" defTabSz="533400">
            <a:lnSpc>
              <a:spcPct val="90000"/>
            </a:lnSpc>
            <a:spcBef>
              <a:spcPct val="0"/>
            </a:spcBef>
            <a:spcAft>
              <a:spcPct val="35000"/>
            </a:spcAft>
            <a:buNone/>
          </a:pPr>
          <a:r>
            <a:rPr lang="en-US" sz="1200" kern="1200" dirty="0"/>
            <a:t>ODFW staff </a:t>
          </a:r>
          <a:r>
            <a:rPr lang="en-US" sz="1200" b="1" u="sng" kern="1200" dirty="0"/>
            <a:t>technical review</a:t>
          </a:r>
          <a:r>
            <a:rPr lang="en-US" sz="1200" kern="1200" dirty="0"/>
            <a:t>: 2 technical reviewers will score the project. </a:t>
          </a:r>
        </a:p>
      </dsp:txBody>
      <dsp:txXfrm>
        <a:off x="5703461" y="1619125"/>
        <a:ext cx="1946857" cy="1168114"/>
      </dsp:txXfrm>
    </dsp:sp>
    <dsp:sp modelId="{F1E9AD6E-AF80-465E-990B-9E830DB8F514}">
      <dsp:nvSpPr>
        <dsp:cNvPr id="0" name=""/>
        <dsp:cNvSpPr/>
      </dsp:nvSpPr>
      <dsp:spPr>
        <a:xfrm>
          <a:off x="2859249" y="3773354"/>
          <a:ext cx="417177" cy="91440"/>
        </a:xfrm>
        <a:custGeom>
          <a:avLst/>
          <a:gdLst/>
          <a:ahLst/>
          <a:cxnLst/>
          <a:rect l="0" t="0" r="0" b="0"/>
          <a:pathLst>
            <a:path>
              <a:moveTo>
                <a:pt x="0" y="45720"/>
              </a:moveTo>
              <a:lnTo>
                <a:pt x="41717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56643" y="3816833"/>
        <a:ext cx="22388" cy="4482"/>
      </dsp:txXfrm>
    </dsp:sp>
    <dsp:sp modelId="{9D8EFE8C-9EC4-4884-B0AE-5F7C35BE2A8E}">
      <dsp:nvSpPr>
        <dsp:cNvPr id="0" name=""/>
        <dsp:cNvSpPr/>
      </dsp:nvSpPr>
      <dsp:spPr>
        <a:xfrm>
          <a:off x="914191" y="3235017"/>
          <a:ext cx="1946857" cy="11681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398" tIns="100137" rIns="95398" bIns="100137" numCol="1" spcCol="1270" anchor="ctr" anchorCtr="0">
          <a:noAutofit/>
        </a:bodyPr>
        <a:lstStyle/>
        <a:p>
          <a:pPr marL="0" lvl="0" indent="0" algn="ctr" defTabSz="533400">
            <a:lnSpc>
              <a:spcPct val="90000"/>
            </a:lnSpc>
            <a:spcBef>
              <a:spcPct val="0"/>
            </a:spcBef>
            <a:spcAft>
              <a:spcPct val="35000"/>
            </a:spcAft>
            <a:buNone/>
          </a:pPr>
          <a:r>
            <a:rPr lang="en-US" sz="1200" kern="1200" dirty="0"/>
            <a:t>Advisory </a:t>
          </a:r>
          <a:r>
            <a:rPr lang="en-US" sz="1200" b="1" u="sng" kern="1200" dirty="0"/>
            <a:t>subcommittee reviews</a:t>
          </a:r>
          <a:r>
            <a:rPr lang="en-US" sz="1200" kern="1200" dirty="0"/>
            <a:t>: all of subcommittee will score and review the project. </a:t>
          </a:r>
        </a:p>
      </dsp:txBody>
      <dsp:txXfrm>
        <a:off x="914191" y="3235017"/>
        <a:ext cx="1946857" cy="1168114"/>
      </dsp:txXfrm>
    </dsp:sp>
    <dsp:sp modelId="{DCBCBA0F-22F3-4376-B082-44A300FDE56B}">
      <dsp:nvSpPr>
        <dsp:cNvPr id="0" name=""/>
        <dsp:cNvSpPr/>
      </dsp:nvSpPr>
      <dsp:spPr>
        <a:xfrm>
          <a:off x="5253884" y="3773354"/>
          <a:ext cx="417177" cy="91440"/>
        </a:xfrm>
        <a:custGeom>
          <a:avLst/>
          <a:gdLst/>
          <a:ahLst/>
          <a:cxnLst/>
          <a:rect l="0" t="0" r="0" b="0"/>
          <a:pathLst>
            <a:path>
              <a:moveTo>
                <a:pt x="0" y="45720"/>
              </a:moveTo>
              <a:lnTo>
                <a:pt x="41717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451278" y="3816833"/>
        <a:ext cx="22388" cy="4482"/>
      </dsp:txXfrm>
    </dsp:sp>
    <dsp:sp modelId="{96A3330A-B96D-4A07-8DEA-8F30BA7C9795}">
      <dsp:nvSpPr>
        <dsp:cNvPr id="0" name=""/>
        <dsp:cNvSpPr/>
      </dsp:nvSpPr>
      <dsp:spPr>
        <a:xfrm>
          <a:off x="3308826" y="3235017"/>
          <a:ext cx="1946857" cy="11681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398" tIns="100137" rIns="95398" bIns="100137" numCol="1" spcCol="1270" anchor="ctr" anchorCtr="0">
          <a:noAutofit/>
        </a:bodyPr>
        <a:lstStyle/>
        <a:p>
          <a:pPr marL="0" lvl="0" indent="0" algn="ctr" defTabSz="533400">
            <a:lnSpc>
              <a:spcPct val="90000"/>
            </a:lnSpc>
            <a:spcBef>
              <a:spcPct val="0"/>
            </a:spcBef>
            <a:spcAft>
              <a:spcPct val="35000"/>
            </a:spcAft>
            <a:buNone/>
          </a:pPr>
          <a:r>
            <a:rPr lang="en-US" sz="1200" kern="1200" dirty="0"/>
            <a:t>Whole Advisory Committee receives application and pre-application.</a:t>
          </a:r>
        </a:p>
      </dsp:txBody>
      <dsp:txXfrm>
        <a:off x="3308826" y="3235017"/>
        <a:ext cx="1946857" cy="1168114"/>
      </dsp:txXfrm>
    </dsp:sp>
    <dsp:sp modelId="{B78E1559-012C-4614-9F70-D6A4753361A6}">
      <dsp:nvSpPr>
        <dsp:cNvPr id="0" name=""/>
        <dsp:cNvSpPr/>
      </dsp:nvSpPr>
      <dsp:spPr>
        <a:xfrm>
          <a:off x="1887620" y="4401332"/>
          <a:ext cx="4789269" cy="417177"/>
        </a:xfrm>
        <a:custGeom>
          <a:avLst/>
          <a:gdLst/>
          <a:ahLst/>
          <a:cxnLst/>
          <a:rect l="0" t="0" r="0" b="0"/>
          <a:pathLst>
            <a:path>
              <a:moveTo>
                <a:pt x="4789269" y="0"/>
              </a:moveTo>
              <a:lnTo>
                <a:pt x="4789269" y="225688"/>
              </a:lnTo>
              <a:lnTo>
                <a:pt x="0" y="225688"/>
              </a:lnTo>
              <a:lnTo>
                <a:pt x="0" y="417177"/>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162001" y="4607679"/>
        <a:ext cx="240507" cy="4482"/>
      </dsp:txXfrm>
    </dsp:sp>
    <dsp:sp modelId="{6C0F775E-FAA6-4A0F-8A1C-E845E7E2F030}">
      <dsp:nvSpPr>
        <dsp:cNvPr id="0" name=""/>
        <dsp:cNvSpPr/>
      </dsp:nvSpPr>
      <dsp:spPr>
        <a:xfrm>
          <a:off x="5703461" y="3235017"/>
          <a:ext cx="1946857" cy="11681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398" tIns="100137" rIns="95398" bIns="100137" numCol="1" spcCol="1270" anchor="ctr" anchorCtr="0">
          <a:noAutofit/>
        </a:bodyPr>
        <a:lstStyle/>
        <a:p>
          <a:pPr marL="0" lvl="0" indent="0" algn="ctr" defTabSz="533400">
            <a:lnSpc>
              <a:spcPct val="90000"/>
            </a:lnSpc>
            <a:spcBef>
              <a:spcPct val="0"/>
            </a:spcBef>
            <a:spcAft>
              <a:spcPct val="35000"/>
            </a:spcAft>
            <a:buNone/>
          </a:pPr>
          <a:r>
            <a:rPr lang="en-US" sz="1200" kern="1200" dirty="0"/>
            <a:t>Applicant optional </a:t>
          </a:r>
          <a:r>
            <a:rPr lang="en-US" sz="1200" b="1" u="sng" kern="1200" dirty="0"/>
            <a:t>presentation</a:t>
          </a:r>
          <a:r>
            <a:rPr lang="en-US" sz="1200" kern="1200" dirty="0"/>
            <a:t> at OCRF Advisory Committee public meeting (which can be rescheduled to expedite process).</a:t>
          </a:r>
        </a:p>
      </dsp:txBody>
      <dsp:txXfrm>
        <a:off x="5703461" y="3235017"/>
        <a:ext cx="1946857" cy="1168114"/>
      </dsp:txXfrm>
    </dsp:sp>
    <dsp:sp modelId="{A39F50A2-9175-4160-A758-989995D4BC11}">
      <dsp:nvSpPr>
        <dsp:cNvPr id="0" name=""/>
        <dsp:cNvSpPr/>
      </dsp:nvSpPr>
      <dsp:spPr>
        <a:xfrm>
          <a:off x="2859249" y="5389246"/>
          <a:ext cx="417177" cy="91440"/>
        </a:xfrm>
        <a:custGeom>
          <a:avLst/>
          <a:gdLst/>
          <a:ahLst/>
          <a:cxnLst/>
          <a:rect l="0" t="0" r="0" b="0"/>
          <a:pathLst>
            <a:path>
              <a:moveTo>
                <a:pt x="0" y="45720"/>
              </a:moveTo>
              <a:lnTo>
                <a:pt x="41717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56643" y="5432725"/>
        <a:ext cx="22388" cy="4482"/>
      </dsp:txXfrm>
    </dsp:sp>
    <dsp:sp modelId="{8F195694-7760-49A6-8434-70C934B72E99}">
      <dsp:nvSpPr>
        <dsp:cNvPr id="0" name=""/>
        <dsp:cNvSpPr/>
      </dsp:nvSpPr>
      <dsp:spPr>
        <a:xfrm>
          <a:off x="914191" y="4850909"/>
          <a:ext cx="1946857" cy="11681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398" tIns="100137" rIns="95398" bIns="100137" numCol="1" spcCol="1270" anchor="ctr" anchorCtr="0">
          <a:noAutofit/>
        </a:bodyPr>
        <a:lstStyle/>
        <a:p>
          <a:pPr marL="0" lvl="0" indent="0" algn="ctr" defTabSz="533400">
            <a:lnSpc>
              <a:spcPct val="90000"/>
            </a:lnSpc>
            <a:spcBef>
              <a:spcPct val="0"/>
            </a:spcBef>
            <a:spcAft>
              <a:spcPct val="35000"/>
            </a:spcAft>
            <a:buNone/>
          </a:pPr>
          <a:r>
            <a:rPr lang="en-US" sz="1200" kern="1200" dirty="0"/>
            <a:t>Committee considers and recommends project.</a:t>
          </a:r>
        </a:p>
      </dsp:txBody>
      <dsp:txXfrm>
        <a:off x="914191" y="4850909"/>
        <a:ext cx="1946857" cy="1168114"/>
      </dsp:txXfrm>
    </dsp:sp>
    <dsp:sp modelId="{A8444F0A-DD17-40D6-B9AB-728E7CF255A8}">
      <dsp:nvSpPr>
        <dsp:cNvPr id="0" name=""/>
        <dsp:cNvSpPr/>
      </dsp:nvSpPr>
      <dsp:spPr>
        <a:xfrm>
          <a:off x="3308826" y="4850909"/>
          <a:ext cx="1946857" cy="116811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398" tIns="100137" rIns="95398" bIns="100137" numCol="1" spcCol="1270" anchor="ctr" anchorCtr="0">
          <a:noAutofit/>
        </a:bodyPr>
        <a:lstStyle/>
        <a:p>
          <a:pPr marL="0" lvl="0" indent="0" algn="ctr" defTabSz="533400">
            <a:lnSpc>
              <a:spcPct val="90000"/>
            </a:lnSpc>
            <a:spcBef>
              <a:spcPct val="0"/>
            </a:spcBef>
            <a:spcAft>
              <a:spcPct val="35000"/>
            </a:spcAft>
            <a:buNone/>
          </a:pPr>
          <a:r>
            <a:rPr lang="en-US" sz="1200" b="1" u="sng" kern="1200" dirty="0"/>
            <a:t>Approval</a:t>
          </a:r>
          <a:r>
            <a:rPr lang="en-US" sz="1200" kern="1200" dirty="0"/>
            <a:t>: ODFW takes the recommended Urgent Grant project to Fish and Wildlife Commission for final approval.</a:t>
          </a:r>
        </a:p>
      </dsp:txBody>
      <dsp:txXfrm>
        <a:off x="3308826" y="4850909"/>
        <a:ext cx="1946857" cy="1168114"/>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08A8ED-31AF-40EC-8164-93ECF3752D15}" type="datetimeFigureOut">
              <a:rPr lang="en-US" smtClean="0"/>
              <a:t>4/1/2024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28EC96-3390-4B56-AB12-61EBA14FF964}" type="slidenum">
              <a:rPr lang="en-US" smtClean="0"/>
              <a:t>‹#›</a:t>
            </a:fld>
            <a:endParaRPr lang="en-US"/>
          </a:p>
        </p:txBody>
      </p:sp>
    </p:spTree>
    <p:extLst>
      <p:ext uri="{BB962C8B-B14F-4D97-AF65-F5344CB8AC3E}">
        <p14:creationId xmlns:p14="http://schemas.microsoft.com/office/powerpoint/2010/main" val="71341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21535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Conducted outreach, and OCRF representation at the  Oregon outdoor recreation programs, trail alliances, Diversifying the pool of applicants that apply to OCRF. Hopefully this helps address the </a:t>
            </a:r>
          </a:p>
        </p:txBody>
      </p:sp>
      <p:sp>
        <p:nvSpPr>
          <p:cNvPr id="4" name="Slide Number Placeholder 3"/>
          <p:cNvSpPr>
            <a:spLocks noGrp="1"/>
          </p:cNvSpPr>
          <p:nvPr>
            <p:ph type="sldNum" sz="quarter" idx="5"/>
          </p:nvPr>
        </p:nvSpPr>
        <p:spPr/>
        <p:txBody>
          <a:bodyPr/>
          <a:lstStyle/>
          <a:p>
            <a:fld id="{2928EC96-3390-4B56-AB12-61EBA14FF964}" type="slidenum">
              <a:rPr lang="en-US" smtClean="0"/>
              <a:t>11</a:t>
            </a:fld>
            <a:endParaRPr lang="en-US"/>
          </a:p>
        </p:txBody>
      </p:sp>
    </p:spTree>
    <p:extLst>
      <p:ext uri="{BB962C8B-B14F-4D97-AF65-F5344CB8AC3E}">
        <p14:creationId xmlns:p14="http://schemas.microsoft.com/office/powerpoint/2010/main" val="29762991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00312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51617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608305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70399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39673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21864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2186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3663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3146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54097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a:t>Enhanced application questions </a:t>
            </a:r>
          </a:p>
          <a:p>
            <a:pPr lvl="1"/>
            <a:r>
              <a:rPr lang="en-US" sz="2400" dirty="0"/>
              <a:t>Grant receipt history: Have you previously received grants aside from OCRF? What was the $ amount of the largest grant you have received? Who was the granting agency? </a:t>
            </a:r>
          </a:p>
          <a:p>
            <a:pPr lvl="1"/>
            <a:r>
              <a:rPr lang="en-US" sz="2400" dirty="0"/>
              <a:t>How does your project align with the Oregon Conservation Strategy?</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928EC96-3390-4B56-AB12-61EBA14FF96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27913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4372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F227F-7EE8-4FEE-EE81-E6D7E359E5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A8D516-97A2-D595-603C-3239068D8E3D}"/>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A57379B3-75A7-1548-4109-7BE28C80A88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0F3497B-0081-4BC3-25CD-305541FFB3F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47795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09043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6481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331310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1215500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27032130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2C0CFD0-9442-4EEE-AF03-8A9AA2E23323}"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20C689-5998-49CB-B2ED-03ABEF45D2AF}" type="slidenum">
              <a:rPr lang="en-US" smtClean="0"/>
              <a:t>‹#›</a:t>
            </a:fld>
            <a:endParaRPr lang="en-US"/>
          </a:p>
        </p:txBody>
      </p:sp>
    </p:spTree>
    <p:extLst>
      <p:ext uri="{BB962C8B-B14F-4D97-AF65-F5344CB8AC3E}">
        <p14:creationId xmlns:p14="http://schemas.microsoft.com/office/powerpoint/2010/main" val="2780437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C0CFD0-9442-4EEE-AF03-8A9AA2E23323}"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20C689-5998-49CB-B2ED-03ABEF45D2AF}" type="slidenum">
              <a:rPr lang="en-US" smtClean="0"/>
              <a:t>‹#›</a:t>
            </a:fld>
            <a:endParaRPr lang="en-US"/>
          </a:p>
        </p:txBody>
      </p:sp>
    </p:spTree>
    <p:extLst>
      <p:ext uri="{BB962C8B-B14F-4D97-AF65-F5344CB8AC3E}">
        <p14:creationId xmlns:p14="http://schemas.microsoft.com/office/powerpoint/2010/main" val="4799727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C0CFD0-9442-4EEE-AF03-8A9AA2E23323}"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20C689-5998-49CB-B2ED-03ABEF45D2AF}" type="slidenum">
              <a:rPr lang="en-US" smtClean="0"/>
              <a:t>‹#›</a:t>
            </a:fld>
            <a:endParaRPr lang="en-US"/>
          </a:p>
        </p:txBody>
      </p:sp>
    </p:spTree>
    <p:extLst>
      <p:ext uri="{BB962C8B-B14F-4D97-AF65-F5344CB8AC3E}">
        <p14:creationId xmlns:p14="http://schemas.microsoft.com/office/powerpoint/2010/main" val="14891884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C0CFD0-9442-4EEE-AF03-8A9AA2E23323}" type="datetimeFigureOut">
              <a:rPr lang="en-US" smtClean="0"/>
              <a:t>4/1/2024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20C689-5998-49CB-B2ED-03ABEF45D2AF}" type="slidenum">
              <a:rPr lang="en-US" smtClean="0"/>
              <a:t>‹#›</a:t>
            </a:fld>
            <a:endParaRPr lang="en-US"/>
          </a:p>
        </p:txBody>
      </p:sp>
    </p:spTree>
    <p:extLst>
      <p:ext uri="{BB962C8B-B14F-4D97-AF65-F5344CB8AC3E}">
        <p14:creationId xmlns:p14="http://schemas.microsoft.com/office/powerpoint/2010/main" val="36952025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C0CFD0-9442-4EEE-AF03-8A9AA2E23323}" type="datetimeFigureOut">
              <a:rPr lang="en-US" smtClean="0"/>
              <a:t>4/1/2024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20C689-5998-49CB-B2ED-03ABEF45D2AF}" type="slidenum">
              <a:rPr lang="en-US" smtClean="0"/>
              <a:t>‹#›</a:t>
            </a:fld>
            <a:endParaRPr lang="en-US"/>
          </a:p>
        </p:txBody>
      </p:sp>
    </p:spTree>
    <p:extLst>
      <p:ext uri="{BB962C8B-B14F-4D97-AF65-F5344CB8AC3E}">
        <p14:creationId xmlns:p14="http://schemas.microsoft.com/office/powerpoint/2010/main" val="34320354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2C0CFD0-9442-4EEE-AF03-8A9AA2E23323}" type="datetimeFigureOut">
              <a:rPr lang="en-US" smtClean="0"/>
              <a:t>4/1/2024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20C689-5998-49CB-B2ED-03ABEF45D2AF}" type="slidenum">
              <a:rPr lang="en-US" smtClean="0"/>
              <a:t>‹#›</a:t>
            </a:fld>
            <a:endParaRPr lang="en-US"/>
          </a:p>
        </p:txBody>
      </p:sp>
    </p:spTree>
    <p:extLst>
      <p:ext uri="{BB962C8B-B14F-4D97-AF65-F5344CB8AC3E}">
        <p14:creationId xmlns:p14="http://schemas.microsoft.com/office/powerpoint/2010/main" val="11259577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C0CFD0-9442-4EEE-AF03-8A9AA2E23323}" type="datetimeFigureOut">
              <a:rPr lang="en-US" smtClean="0"/>
              <a:t>4/1/2024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20C689-5998-49CB-B2ED-03ABEF45D2AF}" type="slidenum">
              <a:rPr lang="en-US" smtClean="0"/>
              <a:t>‹#›</a:t>
            </a:fld>
            <a:endParaRPr lang="en-US"/>
          </a:p>
        </p:txBody>
      </p:sp>
    </p:spTree>
    <p:extLst>
      <p:ext uri="{BB962C8B-B14F-4D97-AF65-F5344CB8AC3E}">
        <p14:creationId xmlns:p14="http://schemas.microsoft.com/office/powerpoint/2010/main" val="21228986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C0CFD0-9442-4EEE-AF03-8A9AA2E23323}" type="datetimeFigureOut">
              <a:rPr lang="en-US" smtClean="0"/>
              <a:t>4/1/2024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20C689-5998-49CB-B2ED-03ABEF45D2AF}" type="slidenum">
              <a:rPr lang="en-US" smtClean="0"/>
              <a:t>‹#›</a:t>
            </a:fld>
            <a:endParaRPr lang="en-US"/>
          </a:p>
        </p:txBody>
      </p:sp>
    </p:spTree>
    <p:extLst>
      <p:ext uri="{BB962C8B-B14F-4D97-AF65-F5344CB8AC3E}">
        <p14:creationId xmlns:p14="http://schemas.microsoft.com/office/powerpoint/2010/main" val="221966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7793394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C0CFD0-9442-4EEE-AF03-8A9AA2E23323}" type="datetimeFigureOut">
              <a:rPr lang="en-US" smtClean="0"/>
              <a:t>4/1/2024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20C689-5998-49CB-B2ED-03ABEF45D2AF}" type="slidenum">
              <a:rPr lang="en-US" smtClean="0"/>
              <a:t>‹#›</a:t>
            </a:fld>
            <a:endParaRPr lang="en-US"/>
          </a:p>
        </p:txBody>
      </p:sp>
    </p:spTree>
    <p:extLst>
      <p:ext uri="{BB962C8B-B14F-4D97-AF65-F5344CB8AC3E}">
        <p14:creationId xmlns:p14="http://schemas.microsoft.com/office/powerpoint/2010/main" val="8761779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C0CFD0-9442-4EEE-AF03-8A9AA2E23323}"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20C689-5998-49CB-B2ED-03ABEF45D2AF}" type="slidenum">
              <a:rPr lang="en-US" smtClean="0"/>
              <a:t>‹#›</a:t>
            </a:fld>
            <a:endParaRPr lang="en-US"/>
          </a:p>
        </p:txBody>
      </p:sp>
    </p:spTree>
    <p:extLst>
      <p:ext uri="{BB962C8B-B14F-4D97-AF65-F5344CB8AC3E}">
        <p14:creationId xmlns:p14="http://schemas.microsoft.com/office/powerpoint/2010/main" val="26826946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C0CFD0-9442-4EEE-AF03-8A9AA2E23323}" type="datetimeFigureOut">
              <a:rPr lang="en-US" smtClean="0"/>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20C689-5998-49CB-B2ED-03ABEF45D2AF}" type="slidenum">
              <a:rPr lang="en-US" smtClean="0"/>
              <a:t>‹#›</a:t>
            </a:fld>
            <a:endParaRPr lang="en-US"/>
          </a:p>
        </p:txBody>
      </p:sp>
    </p:spTree>
    <p:extLst>
      <p:ext uri="{BB962C8B-B14F-4D97-AF65-F5344CB8AC3E}">
        <p14:creationId xmlns:p14="http://schemas.microsoft.com/office/powerpoint/2010/main" val="41539266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61994-7D4E-8ABD-E88A-25C47D0754A2}"/>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37836FE9-CA17-2435-3E91-2D1C9C1299E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3F498F42-524F-8AFE-723F-48964185E3BB}"/>
              </a:ext>
            </a:extLst>
          </p:cNvPr>
          <p:cNvSpPr>
            <a:spLocks noGrp="1"/>
          </p:cNvSpPr>
          <p:nvPr>
            <p:ph type="dt" sz="half" idx="10"/>
          </p:nvPr>
        </p:nvSpPr>
        <p:spPr/>
        <p:txBody>
          <a:bodyPr/>
          <a:lstStyle/>
          <a:p>
            <a:fld id="{F7CF4DCE-3A97-4755-9B44-EA24CE7DA12D}" type="datetimeFigureOut">
              <a:rPr lang="en-US" smtClean="0"/>
              <a:t>4/1/2024</a:t>
            </a:fld>
            <a:endParaRPr lang="en-US"/>
          </a:p>
        </p:txBody>
      </p:sp>
      <p:sp>
        <p:nvSpPr>
          <p:cNvPr id="5" name="Footer Placeholder 4">
            <a:extLst>
              <a:ext uri="{FF2B5EF4-FFF2-40B4-BE49-F238E27FC236}">
                <a16:creationId xmlns:a16="http://schemas.microsoft.com/office/drawing/2014/main" id="{5D1D1C70-BDA3-E012-D2BC-01BF5AA27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914842-A0F5-8B02-896C-6511D3E3B3E0}"/>
              </a:ext>
            </a:extLst>
          </p:cNvPr>
          <p:cNvSpPr>
            <a:spLocks noGrp="1"/>
          </p:cNvSpPr>
          <p:nvPr>
            <p:ph type="sldNum" sz="quarter" idx="12"/>
          </p:nvPr>
        </p:nvSpPr>
        <p:spPr/>
        <p:txBody>
          <a:bodyPr/>
          <a:lstStyle/>
          <a:p>
            <a:fld id="{EA880A1A-042A-40EC-9BB0-8126C096BD61}" type="slidenum">
              <a:rPr lang="en-US" smtClean="0"/>
              <a:t>‹#›</a:t>
            </a:fld>
            <a:endParaRPr lang="en-US"/>
          </a:p>
        </p:txBody>
      </p:sp>
    </p:spTree>
    <p:extLst>
      <p:ext uri="{BB962C8B-B14F-4D97-AF65-F5344CB8AC3E}">
        <p14:creationId xmlns:p14="http://schemas.microsoft.com/office/powerpoint/2010/main" val="39481531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CCFA6-CD11-25F8-E2C6-8422FE3FA22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41A8A6-2E38-1E05-5655-60C3D9A18FE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68C730-3358-04FC-E8A3-B44ABFF6C731}"/>
              </a:ext>
            </a:extLst>
          </p:cNvPr>
          <p:cNvSpPr>
            <a:spLocks noGrp="1"/>
          </p:cNvSpPr>
          <p:nvPr>
            <p:ph type="dt" sz="half" idx="10"/>
          </p:nvPr>
        </p:nvSpPr>
        <p:spPr/>
        <p:txBody>
          <a:bodyPr/>
          <a:lstStyle/>
          <a:p>
            <a:fld id="{F7CF4DCE-3A97-4755-9B44-EA24CE7DA12D}" type="datetimeFigureOut">
              <a:rPr lang="en-US" smtClean="0"/>
              <a:t>4/1/2024</a:t>
            </a:fld>
            <a:endParaRPr lang="en-US"/>
          </a:p>
        </p:txBody>
      </p:sp>
      <p:sp>
        <p:nvSpPr>
          <p:cNvPr id="5" name="Footer Placeholder 4">
            <a:extLst>
              <a:ext uri="{FF2B5EF4-FFF2-40B4-BE49-F238E27FC236}">
                <a16:creationId xmlns:a16="http://schemas.microsoft.com/office/drawing/2014/main" id="{164A97E5-616B-C80B-292B-1F1E0A6E27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DD3367-605F-53C9-961A-7CF976AA2911}"/>
              </a:ext>
            </a:extLst>
          </p:cNvPr>
          <p:cNvSpPr>
            <a:spLocks noGrp="1"/>
          </p:cNvSpPr>
          <p:nvPr>
            <p:ph type="sldNum" sz="quarter" idx="12"/>
          </p:nvPr>
        </p:nvSpPr>
        <p:spPr/>
        <p:txBody>
          <a:bodyPr/>
          <a:lstStyle/>
          <a:p>
            <a:fld id="{EA880A1A-042A-40EC-9BB0-8126C096BD61}" type="slidenum">
              <a:rPr lang="en-US" smtClean="0"/>
              <a:t>‹#›</a:t>
            </a:fld>
            <a:endParaRPr lang="en-US"/>
          </a:p>
        </p:txBody>
      </p:sp>
    </p:spTree>
    <p:extLst>
      <p:ext uri="{BB962C8B-B14F-4D97-AF65-F5344CB8AC3E}">
        <p14:creationId xmlns:p14="http://schemas.microsoft.com/office/powerpoint/2010/main" val="20736432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61A9F-D0F2-684B-9ED2-8BCD5FF1DC55}"/>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0C11FBB9-1229-C28B-A754-534996E3B3DE}"/>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C805A4-ED65-F354-C2A1-EDFFD2E1F351}"/>
              </a:ext>
            </a:extLst>
          </p:cNvPr>
          <p:cNvSpPr>
            <a:spLocks noGrp="1"/>
          </p:cNvSpPr>
          <p:nvPr>
            <p:ph type="dt" sz="half" idx="10"/>
          </p:nvPr>
        </p:nvSpPr>
        <p:spPr/>
        <p:txBody>
          <a:bodyPr/>
          <a:lstStyle/>
          <a:p>
            <a:fld id="{F7CF4DCE-3A97-4755-9B44-EA24CE7DA12D}" type="datetimeFigureOut">
              <a:rPr lang="en-US" smtClean="0"/>
              <a:t>4/1/2024</a:t>
            </a:fld>
            <a:endParaRPr lang="en-US"/>
          </a:p>
        </p:txBody>
      </p:sp>
      <p:sp>
        <p:nvSpPr>
          <p:cNvPr id="5" name="Footer Placeholder 4">
            <a:extLst>
              <a:ext uri="{FF2B5EF4-FFF2-40B4-BE49-F238E27FC236}">
                <a16:creationId xmlns:a16="http://schemas.microsoft.com/office/drawing/2014/main" id="{018633CA-A7BC-A9C1-A504-A4AD3B9FF7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EBC293-D85A-0BFB-8A98-8FE51C380812}"/>
              </a:ext>
            </a:extLst>
          </p:cNvPr>
          <p:cNvSpPr>
            <a:spLocks noGrp="1"/>
          </p:cNvSpPr>
          <p:nvPr>
            <p:ph type="sldNum" sz="quarter" idx="12"/>
          </p:nvPr>
        </p:nvSpPr>
        <p:spPr/>
        <p:txBody>
          <a:bodyPr/>
          <a:lstStyle/>
          <a:p>
            <a:fld id="{EA880A1A-042A-40EC-9BB0-8126C096BD61}" type="slidenum">
              <a:rPr lang="en-US" smtClean="0"/>
              <a:t>‹#›</a:t>
            </a:fld>
            <a:endParaRPr lang="en-US"/>
          </a:p>
        </p:txBody>
      </p:sp>
    </p:spTree>
    <p:extLst>
      <p:ext uri="{BB962C8B-B14F-4D97-AF65-F5344CB8AC3E}">
        <p14:creationId xmlns:p14="http://schemas.microsoft.com/office/powerpoint/2010/main" val="42208264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697CB-A9D7-FBBD-964F-B2DB568924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F7EE0B-4B11-C499-9E2E-D350BE24DAC6}"/>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5FB4C89-7F72-28D0-4CD4-7B26EA2FCE7E}"/>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14F93D-641F-8532-E29D-60C2E901C14E}"/>
              </a:ext>
            </a:extLst>
          </p:cNvPr>
          <p:cNvSpPr>
            <a:spLocks noGrp="1"/>
          </p:cNvSpPr>
          <p:nvPr>
            <p:ph type="dt" sz="half" idx="10"/>
          </p:nvPr>
        </p:nvSpPr>
        <p:spPr/>
        <p:txBody>
          <a:bodyPr/>
          <a:lstStyle/>
          <a:p>
            <a:fld id="{F7CF4DCE-3A97-4755-9B44-EA24CE7DA12D}" type="datetimeFigureOut">
              <a:rPr lang="en-US" smtClean="0"/>
              <a:t>4/1/2024</a:t>
            </a:fld>
            <a:endParaRPr lang="en-US"/>
          </a:p>
        </p:txBody>
      </p:sp>
      <p:sp>
        <p:nvSpPr>
          <p:cNvPr id="6" name="Footer Placeholder 5">
            <a:extLst>
              <a:ext uri="{FF2B5EF4-FFF2-40B4-BE49-F238E27FC236}">
                <a16:creationId xmlns:a16="http://schemas.microsoft.com/office/drawing/2014/main" id="{365496F6-1A25-D5D7-8552-7D0ADC5DA7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67DEFF-0CC2-C59F-CED7-E751DBB69D88}"/>
              </a:ext>
            </a:extLst>
          </p:cNvPr>
          <p:cNvSpPr>
            <a:spLocks noGrp="1"/>
          </p:cNvSpPr>
          <p:nvPr>
            <p:ph type="sldNum" sz="quarter" idx="12"/>
          </p:nvPr>
        </p:nvSpPr>
        <p:spPr/>
        <p:txBody>
          <a:bodyPr/>
          <a:lstStyle/>
          <a:p>
            <a:fld id="{EA880A1A-042A-40EC-9BB0-8126C096BD61}" type="slidenum">
              <a:rPr lang="en-US" smtClean="0"/>
              <a:t>‹#›</a:t>
            </a:fld>
            <a:endParaRPr lang="en-US"/>
          </a:p>
        </p:txBody>
      </p:sp>
    </p:spTree>
    <p:extLst>
      <p:ext uri="{BB962C8B-B14F-4D97-AF65-F5344CB8AC3E}">
        <p14:creationId xmlns:p14="http://schemas.microsoft.com/office/powerpoint/2010/main" val="25865420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45299-B069-06DF-B1AD-51CA309A906D}"/>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105B710-FC54-A78E-D630-7C1313DB7A5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1AA5C444-45D0-0C0D-7C38-1D1DE6A11670}"/>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325605-03FE-B510-5DF6-A038CF9B16E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93866E66-AECF-E4B2-0EB5-C409B764873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20554-8C75-6042-8B55-8BDF3CAF6513}"/>
              </a:ext>
            </a:extLst>
          </p:cNvPr>
          <p:cNvSpPr>
            <a:spLocks noGrp="1"/>
          </p:cNvSpPr>
          <p:nvPr>
            <p:ph type="dt" sz="half" idx="10"/>
          </p:nvPr>
        </p:nvSpPr>
        <p:spPr/>
        <p:txBody>
          <a:bodyPr/>
          <a:lstStyle/>
          <a:p>
            <a:fld id="{F7CF4DCE-3A97-4755-9B44-EA24CE7DA12D}" type="datetimeFigureOut">
              <a:rPr lang="en-US" smtClean="0"/>
              <a:t>4/1/2024</a:t>
            </a:fld>
            <a:endParaRPr lang="en-US"/>
          </a:p>
        </p:txBody>
      </p:sp>
      <p:sp>
        <p:nvSpPr>
          <p:cNvPr id="8" name="Footer Placeholder 7">
            <a:extLst>
              <a:ext uri="{FF2B5EF4-FFF2-40B4-BE49-F238E27FC236}">
                <a16:creationId xmlns:a16="http://schemas.microsoft.com/office/drawing/2014/main" id="{85D23355-CF0B-1954-2B4F-E99BEEC7DC2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2EB152-17C0-69B5-77C1-79ED9771B423}"/>
              </a:ext>
            </a:extLst>
          </p:cNvPr>
          <p:cNvSpPr>
            <a:spLocks noGrp="1"/>
          </p:cNvSpPr>
          <p:nvPr>
            <p:ph type="sldNum" sz="quarter" idx="12"/>
          </p:nvPr>
        </p:nvSpPr>
        <p:spPr/>
        <p:txBody>
          <a:bodyPr/>
          <a:lstStyle/>
          <a:p>
            <a:fld id="{EA880A1A-042A-40EC-9BB0-8126C096BD61}" type="slidenum">
              <a:rPr lang="en-US" smtClean="0"/>
              <a:t>‹#›</a:t>
            </a:fld>
            <a:endParaRPr lang="en-US"/>
          </a:p>
        </p:txBody>
      </p:sp>
    </p:spTree>
    <p:extLst>
      <p:ext uri="{BB962C8B-B14F-4D97-AF65-F5344CB8AC3E}">
        <p14:creationId xmlns:p14="http://schemas.microsoft.com/office/powerpoint/2010/main" val="3594245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C5977-A2C3-2606-5CC2-8FEAD7AD354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B24CB71-7A46-1947-8C74-B90331D8B54A}"/>
              </a:ext>
            </a:extLst>
          </p:cNvPr>
          <p:cNvSpPr>
            <a:spLocks noGrp="1"/>
          </p:cNvSpPr>
          <p:nvPr>
            <p:ph type="dt" sz="half" idx="10"/>
          </p:nvPr>
        </p:nvSpPr>
        <p:spPr/>
        <p:txBody>
          <a:bodyPr/>
          <a:lstStyle/>
          <a:p>
            <a:fld id="{F7CF4DCE-3A97-4755-9B44-EA24CE7DA12D}" type="datetimeFigureOut">
              <a:rPr lang="en-US" smtClean="0"/>
              <a:t>4/1/2024</a:t>
            </a:fld>
            <a:endParaRPr lang="en-US"/>
          </a:p>
        </p:txBody>
      </p:sp>
      <p:sp>
        <p:nvSpPr>
          <p:cNvPr id="4" name="Footer Placeholder 3">
            <a:extLst>
              <a:ext uri="{FF2B5EF4-FFF2-40B4-BE49-F238E27FC236}">
                <a16:creationId xmlns:a16="http://schemas.microsoft.com/office/drawing/2014/main" id="{B415C0CB-49A8-58AD-D6CC-A11CD611F0D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3F6B55D-3EB6-4623-5ACD-F30025D9B54B}"/>
              </a:ext>
            </a:extLst>
          </p:cNvPr>
          <p:cNvSpPr>
            <a:spLocks noGrp="1"/>
          </p:cNvSpPr>
          <p:nvPr>
            <p:ph type="sldNum" sz="quarter" idx="12"/>
          </p:nvPr>
        </p:nvSpPr>
        <p:spPr/>
        <p:txBody>
          <a:bodyPr/>
          <a:lstStyle/>
          <a:p>
            <a:fld id="{EA880A1A-042A-40EC-9BB0-8126C096BD61}" type="slidenum">
              <a:rPr lang="en-US" smtClean="0"/>
              <a:t>‹#›</a:t>
            </a:fld>
            <a:endParaRPr lang="en-US"/>
          </a:p>
        </p:txBody>
      </p:sp>
    </p:spTree>
    <p:extLst>
      <p:ext uri="{BB962C8B-B14F-4D97-AF65-F5344CB8AC3E}">
        <p14:creationId xmlns:p14="http://schemas.microsoft.com/office/powerpoint/2010/main" val="13350695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9FBA0F-7352-BD87-0337-A58D2330BC9F}"/>
              </a:ext>
            </a:extLst>
          </p:cNvPr>
          <p:cNvSpPr>
            <a:spLocks noGrp="1"/>
          </p:cNvSpPr>
          <p:nvPr>
            <p:ph type="dt" sz="half" idx="10"/>
          </p:nvPr>
        </p:nvSpPr>
        <p:spPr/>
        <p:txBody>
          <a:bodyPr/>
          <a:lstStyle/>
          <a:p>
            <a:fld id="{F7CF4DCE-3A97-4755-9B44-EA24CE7DA12D}" type="datetimeFigureOut">
              <a:rPr lang="en-US" smtClean="0"/>
              <a:t>4/1/2024</a:t>
            </a:fld>
            <a:endParaRPr lang="en-US"/>
          </a:p>
        </p:txBody>
      </p:sp>
      <p:sp>
        <p:nvSpPr>
          <p:cNvPr id="3" name="Footer Placeholder 2">
            <a:extLst>
              <a:ext uri="{FF2B5EF4-FFF2-40B4-BE49-F238E27FC236}">
                <a16:creationId xmlns:a16="http://schemas.microsoft.com/office/drawing/2014/main" id="{CF677BD6-17DA-958D-CEC2-E668F79A6D3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A7235C7-5D1F-E1F2-F8F4-7D75BE08D09F}"/>
              </a:ext>
            </a:extLst>
          </p:cNvPr>
          <p:cNvSpPr>
            <a:spLocks noGrp="1"/>
          </p:cNvSpPr>
          <p:nvPr>
            <p:ph type="sldNum" sz="quarter" idx="12"/>
          </p:nvPr>
        </p:nvSpPr>
        <p:spPr/>
        <p:txBody>
          <a:bodyPr/>
          <a:lstStyle/>
          <a:p>
            <a:fld id="{EA880A1A-042A-40EC-9BB0-8126C096BD61}" type="slidenum">
              <a:rPr lang="en-US" smtClean="0"/>
              <a:t>‹#›</a:t>
            </a:fld>
            <a:endParaRPr lang="en-US"/>
          </a:p>
        </p:txBody>
      </p:sp>
    </p:spTree>
    <p:extLst>
      <p:ext uri="{BB962C8B-B14F-4D97-AF65-F5344CB8AC3E}">
        <p14:creationId xmlns:p14="http://schemas.microsoft.com/office/powerpoint/2010/main" val="1350910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288738072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2E8C2-AE96-A9A7-F547-B9402D5FA039}"/>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201C7847-750B-9B73-2F2F-DBA5A99CDAA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C79C8F8-70DC-BF18-4D04-10D25363DF4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0185329-246E-87D5-131F-8CCE6CA028C6}"/>
              </a:ext>
            </a:extLst>
          </p:cNvPr>
          <p:cNvSpPr>
            <a:spLocks noGrp="1"/>
          </p:cNvSpPr>
          <p:nvPr>
            <p:ph type="dt" sz="half" idx="10"/>
          </p:nvPr>
        </p:nvSpPr>
        <p:spPr/>
        <p:txBody>
          <a:bodyPr/>
          <a:lstStyle/>
          <a:p>
            <a:fld id="{F7CF4DCE-3A97-4755-9B44-EA24CE7DA12D}" type="datetimeFigureOut">
              <a:rPr lang="en-US" smtClean="0"/>
              <a:t>4/1/2024</a:t>
            </a:fld>
            <a:endParaRPr lang="en-US"/>
          </a:p>
        </p:txBody>
      </p:sp>
      <p:sp>
        <p:nvSpPr>
          <p:cNvPr id="6" name="Footer Placeholder 5">
            <a:extLst>
              <a:ext uri="{FF2B5EF4-FFF2-40B4-BE49-F238E27FC236}">
                <a16:creationId xmlns:a16="http://schemas.microsoft.com/office/drawing/2014/main" id="{608E3FB6-1545-97A5-46ED-9A663CB37B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AB0AC8-7857-BFD1-D80B-933125577AB2}"/>
              </a:ext>
            </a:extLst>
          </p:cNvPr>
          <p:cNvSpPr>
            <a:spLocks noGrp="1"/>
          </p:cNvSpPr>
          <p:nvPr>
            <p:ph type="sldNum" sz="quarter" idx="12"/>
          </p:nvPr>
        </p:nvSpPr>
        <p:spPr/>
        <p:txBody>
          <a:bodyPr/>
          <a:lstStyle/>
          <a:p>
            <a:fld id="{EA880A1A-042A-40EC-9BB0-8126C096BD61}" type="slidenum">
              <a:rPr lang="en-US" smtClean="0"/>
              <a:t>‹#›</a:t>
            </a:fld>
            <a:endParaRPr lang="en-US"/>
          </a:p>
        </p:txBody>
      </p:sp>
    </p:spTree>
    <p:extLst>
      <p:ext uri="{BB962C8B-B14F-4D97-AF65-F5344CB8AC3E}">
        <p14:creationId xmlns:p14="http://schemas.microsoft.com/office/powerpoint/2010/main" val="9802035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ACE03-C55F-BF10-C49F-477E860B615A}"/>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09D2F10A-4F7E-7DBA-C789-CC9C5AE4202B}"/>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80A7C9D9-DBF8-46C8-0E42-B3865FB8D7F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10B12E8-145B-DE94-5012-73335EFDACCF}"/>
              </a:ext>
            </a:extLst>
          </p:cNvPr>
          <p:cNvSpPr>
            <a:spLocks noGrp="1"/>
          </p:cNvSpPr>
          <p:nvPr>
            <p:ph type="dt" sz="half" idx="10"/>
          </p:nvPr>
        </p:nvSpPr>
        <p:spPr/>
        <p:txBody>
          <a:bodyPr/>
          <a:lstStyle/>
          <a:p>
            <a:fld id="{F7CF4DCE-3A97-4755-9B44-EA24CE7DA12D}" type="datetimeFigureOut">
              <a:rPr lang="en-US" smtClean="0"/>
              <a:t>4/1/2024</a:t>
            </a:fld>
            <a:endParaRPr lang="en-US"/>
          </a:p>
        </p:txBody>
      </p:sp>
      <p:sp>
        <p:nvSpPr>
          <p:cNvPr id="6" name="Footer Placeholder 5">
            <a:extLst>
              <a:ext uri="{FF2B5EF4-FFF2-40B4-BE49-F238E27FC236}">
                <a16:creationId xmlns:a16="http://schemas.microsoft.com/office/drawing/2014/main" id="{9BD1EA9C-A8BA-9B72-6344-3C0E134A17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FC4E54-01D2-B35E-BD56-FBA809B35890}"/>
              </a:ext>
            </a:extLst>
          </p:cNvPr>
          <p:cNvSpPr>
            <a:spLocks noGrp="1"/>
          </p:cNvSpPr>
          <p:nvPr>
            <p:ph type="sldNum" sz="quarter" idx="12"/>
          </p:nvPr>
        </p:nvSpPr>
        <p:spPr/>
        <p:txBody>
          <a:bodyPr/>
          <a:lstStyle/>
          <a:p>
            <a:fld id="{EA880A1A-042A-40EC-9BB0-8126C096BD61}" type="slidenum">
              <a:rPr lang="en-US" smtClean="0"/>
              <a:t>‹#›</a:t>
            </a:fld>
            <a:endParaRPr lang="en-US"/>
          </a:p>
        </p:txBody>
      </p:sp>
    </p:spTree>
    <p:extLst>
      <p:ext uri="{BB962C8B-B14F-4D97-AF65-F5344CB8AC3E}">
        <p14:creationId xmlns:p14="http://schemas.microsoft.com/office/powerpoint/2010/main" val="13635205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C0D45-DB05-511B-BB68-8350AE80BB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FF1B1B-3E50-78B5-225D-94266EA032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C4BF8-01D2-C7E3-1EA5-EFEB7D27301F}"/>
              </a:ext>
            </a:extLst>
          </p:cNvPr>
          <p:cNvSpPr>
            <a:spLocks noGrp="1"/>
          </p:cNvSpPr>
          <p:nvPr>
            <p:ph type="dt" sz="half" idx="10"/>
          </p:nvPr>
        </p:nvSpPr>
        <p:spPr/>
        <p:txBody>
          <a:bodyPr/>
          <a:lstStyle/>
          <a:p>
            <a:fld id="{F7CF4DCE-3A97-4755-9B44-EA24CE7DA12D}" type="datetimeFigureOut">
              <a:rPr lang="en-US" smtClean="0"/>
              <a:t>4/1/2024</a:t>
            </a:fld>
            <a:endParaRPr lang="en-US"/>
          </a:p>
        </p:txBody>
      </p:sp>
      <p:sp>
        <p:nvSpPr>
          <p:cNvPr id="5" name="Footer Placeholder 4">
            <a:extLst>
              <a:ext uri="{FF2B5EF4-FFF2-40B4-BE49-F238E27FC236}">
                <a16:creationId xmlns:a16="http://schemas.microsoft.com/office/drawing/2014/main" id="{9AC0F1E4-CFC7-6B65-BC08-8BA4D90C2A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16030F-8BB6-5333-235F-F0B93E994B67}"/>
              </a:ext>
            </a:extLst>
          </p:cNvPr>
          <p:cNvSpPr>
            <a:spLocks noGrp="1"/>
          </p:cNvSpPr>
          <p:nvPr>
            <p:ph type="sldNum" sz="quarter" idx="12"/>
          </p:nvPr>
        </p:nvSpPr>
        <p:spPr/>
        <p:txBody>
          <a:bodyPr/>
          <a:lstStyle/>
          <a:p>
            <a:fld id="{EA880A1A-042A-40EC-9BB0-8126C096BD61}" type="slidenum">
              <a:rPr lang="en-US" smtClean="0"/>
              <a:t>‹#›</a:t>
            </a:fld>
            <a:endParaRPr lang="en-US"/>
          </a:p>
        </p:txBody>
      </p:sp>
    </p:spTree>
    <p:extLst>
      <p:ext uri="{BB962C8B-B14F-4D97-AF65-F5344CB8AC3E}">
        <p14:creationId xmlns:p14="http://schemas.microsoft.com/office/powerpoint/2010/main" val="13248796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11D55D-40ED-29DB-3E40-01BDB8E10A86}"/>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82DA145-89FC-2393-F845-F868E7050CE6}"/>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4B9A71-EBC2-5AFC-63CA-7527580B6E60}"/>
              </a:ext>
            </a:extLst>
          </p:cNvPr>
          <p:cNvSpPr>
            <a:spLocks noGrp="1"/>
          </p:cNvSpPr>
          <p:nvPr>
            <p:ph type="dt" sz="half" idx="10"/>
          </p:nvPr>
        </p:nvSpPr>
        <p:spPr/>
        <p:txBody>
          <a:bodyPr/>
          <a:lstStyle/>
          <a:p>
            <a:fld id="{F7CF4DCE-3A97-4755-9B44-EA24CE7DA12D}" type="datetimeFigureOut">
              <a:rPr lang="en-US" smtClean="0"/>
              <a:t>4/1/2024</a:t>
            </a:fld>
            <a:endParaRPr lang="en-US"/>
          </a:p>
        </p:txBody>
      </p:sp>
      <p:sp>
        <p:nvSpPr>
          <p:cNvPr id="5" name="Footer Placeholder 4">
            <a:extLst>
              <a:ext uri="{FF2B5EF4-FFF2-40B4-BE49-F238E27FC236}">
                <a16:creationId xmlns:a16="http://schemas.microsoft.com/office/drawing/2014/main" id="{C99D56A6-F615-9620-D579-F91F2E90A5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FEF81A-B45C-49C5-5436-D4B97DF46BE8}"/>
              </a:ext>
            </a:extLst>
          </p:cNvPr>
          <p:cNvSpPr>
            <a:spLocks noGrp="1"/>
          </p:cNvSpPr>
          <p:nvPr>
            <p:ph type="sldNum" sz="quarter" idx="12"/>
          </p:nvPr>
        </p:nvSpPr>
        <p:spPr/>
        <p:txBody>
          <a:bodyPr/>
          <a:lstStyle/>
          <a:p>
            <a:fld id="{EA880A1A-042A-40EC-9BB0-8126C096BD61}" type="slidenum">
              <a:rPr lang="en-US" smtClean="0"/>
              <a:t>‹#›</a:t>
            </a:fld>
            <a:endParaRPr lang="en-US"/>
          </a:p>
        </p:txBody>
      </p:sp>
    </p:spTree>
    <p:extLst>
      <p:ext uri="{BB962C8B-B14F-4D97-AF65-F5344CB8AC3E}">
        <p14:creationId xmlns:p14="http://schemas.microsoft.com/office/powerpoint/2010/main" val="2325456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3261050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964607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2303559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2792626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2022102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2143724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D42248-D582-45DA-BC26-F227E1A31D5B}" type="slidenum">
              <a:rPr lang="en-US" smtClean="0"/>
              <a:t>‹#›</a:t>
            </a:fld>
            <a:endParaRPr lang="en-US"/>
          </a:p>
        </p:txBody>
      </p:sp>
      <p:sp>
        <p:nvSpPr>
          <p:cNvPr id="7" name="Rectangle 6">
            <a:extLst>
              <a:ext uri="{FF2B5EF4-FFF2-40B4-BE49-F238E27FC236}">
                <a16:creationId xmlns:a16="http://schemas.microsoft.com/office/drawing/2014/main" id="{E9C2673E-7D0F-B6C9-5B84-E92A2BD32C26}"/>
              </a:ext>
            </a:extLst>
          </p:cNvPr>
          <p:cNvSpPr/>
          <p:nvPr userDrawn="1"/>
        </p:nvSpPr>
        <p:spPr>
          <a:xfrm>
            <a:off x="0" y="6311901"/>
            <a:ext cx="9144000" cy="546101"/>
          </a:xfrm>
          <a:prstGeom prst="rect">
            <a:avLst/>
          </a:prstGeom>
          <a:solidFill>
            <a:srgbClr val="144633"/>
          </a:solidFill>
          <a:ln>
            <a:solidFill>
              <a:srgbClr val="1446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0"/>
              <a:t>Oregon Department of Fish and Wildlife</a:t>
            </a:r>
          </a:p>
        </p:txBody>
      </p:sp>
      <p:sp>
        <p:nvSpPr>
          <p:cNvPr id="8" name="Freeform 2">
            <a:extLst>
              <a:ext uri="{FF2B5EF4-FFF2-40B4-BE49-F238E27FC236}">
                <a16:creationId xmlns:a16="http://schemas.microsoft.com/office/drawing/2014/main" id="{BD1FD53B-8779-0F80-6B23-CD0CEAB596BD}"/>
              </a:ext>
            </a:extLst>
          </p:cNvPr>
          <p:cNvSpPr>
            <a:spLocks/>
          </p:cNvSpPr>
          <p:nvPr userDrawn="1"/>
        </p:nvSpPr>
        <p:spPr bwMode="auto">
          <a:xfrm>
            <a:off x="-218364" y="-54592"/>
            <a:ext cx="9594376" cy="1952625"/>
          </a:xfrm>
          <a:custGeom>
            <a:avLst/>
            <a:gdLst>
              <a:gd name="T0" fmla="*/ 0 w 5808"/>
              <a:gd name="T1" fmla="*/ 2147483647 h 1230"/>
              <a:gd name="T2" fmla="*/ 60483754 w 5808"/>
              <a:gd name="T3" fmla="*/ 0 h 1230"/>
              <a:gd name="T4" fmla="*/ 2147483647 w 5808"/>
              <a:gd name="T5" fmla="*/ 0 h 1230"/>
              <a:gd name="T6" fmla="*/ 2147483647 w 5808"/>
              <a:gd name="T7" fmla="*/ 2147483647 h 1230"/>
              <a:gd name="T8" fmla="*/ 2147483647 w 5808"/>
              <a:gd name="T9" fmla="*/ 2147483647 h 1230"/>
              <a:gd name="T10" fmla="*/ 2147483647 w 5808"/>
              <a:gd name="T11" fmla="*/ 2147483647 h 1230"/>
              <a:gd name="T12" fmla="*/ 0 w 5808"/>
              <a:gd name="T13" fmla="*/ 2147483647 h 1230"/>
              <a:gd name="T14" fmla="*/ 0 60000 65536"/>
              <a:gd name="T15" fmla="*/ 0 60000 65536"/>
              <a:gd name="T16" fmla="*/ 0 60000 65536"/>
              <a:gd name="T17" fmla="*/ 0 60000 65536"/>
              <a:gd name="T18" fmla="*/ 0 60000 65536"/>
              <a:gd name="T19" fmla="*/ 0 60000 65536"/>
              <a:gd name="T20" fmla="*/ 0 60000 65536"/>
              <a:gd name="T21" fmla="*/ 0 w 5808"/>
              <a:gd name="T22" fmla="*/ 0 h 1230"/>
              <a:gd name="T23" fmla="*/ 5808 w 5808"/>
              <a:gd name="T24" fmla="*/ 1230 h 123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808" h="1230">
                <a:moveTo>
                  <a:pt x="0" y="1212"/>
                </a:moveTo>
                <a:lnTo>
                  <a:pt x="24" y="0"/>
                </a:lnTo>
                <a:lnTo>
                  <a:pt x="5784" y="0"/>
                </a:lnTo>
                <a:lnTo>
                  <a:pt x="5808" y="996"/>
                </a:lnTo>
                <a:cubicBezTo>
                  <a:pt x="5548" y="1200"/>
                  <a:pt x="4950" y="1230"/>
                  <a:pt x="4224" y="1224"/>
                </a:cubicBezTo>
                <a:cubicBezTo>
                  <a:pt x="3498" y="1218"/>
                  <a:pt x="2156" y="962"/>
                  <a:pt x="1452" y="960"/>
                </a:cubicBezTo>
                <a:cubicBezTo>
                  <a:pt x="672" y="936"/>
                  <a:pt x="0" y="1212"/>
                  <a:pt x="0" y="1212"/>
                </a:cubicBezTo>
                <a:close/>
              </a:path>
            </a:pathLst>
          </a:custGeom>
          <a:solidFill>
            <a:srgbClr val="144633"/>
          </a:solidFill>
          <a:ln w="76200" cmpd="sng">
            <a:solidFill>
              <a:srgbClr val="144633"/>
            </a:solidFill>
            <a:round/>
            <a:headEnd/>
            <a:tailEnd/>
          </a:ln>
        </p:spPr>
        <p:txBody>
          <a:bodyPr/>
          <a:lstStyle/>
          <a:p>
            <a:endParaRPr lang="en-US" sz="1800">
              <a:solidFill>
                <a:schemeClr val="bg1"/>
              </a:solidFill>
            </a:endParaRPr>
          </a:p>
        </p:txBody>
      </p:sp>
    </p:spTree>
    <p:extLst>
      <p:ext uri="{BB962C8B-B14F-4D97-AF65-F5344CB8AC3E}">
        <p14:creationId xmlns:p14="http://schemas.microsoft.com/office/powerpoint/2010/main" val="1742599453"/>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C0CFD0-9442-4EEE-AF03-8A9AA2E23323}" type="datetimeFigureOut">
              <a:rPr lang="en-US" smtClean="0"/>
              <a:t>4/1/2024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20C689-5998-49CB-B2ED-03ABEF45D2AF}" type="slidenum">
              <a:rPr lang="en-US" smtClean="0"/>
              <a:t>‹#›</a:t>
            </a:fld>
            <a:endParaRPr lang="en-US"/>
          </a:p>
        </p:txBody>
      </p:sp>
    </p:spTree>
    <p:extLst>
      <p:ext uri="{BB962C8B-B14F-4D97-AF65-F5344CB8AC3E}">
        <p14:creationId xmlns:p14="http://schemas.microsoft.com/office/powerpoint/2010/main" val="2567495163"/>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CFB3DE-A720-2B57-B0CE-378603CF065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C6C68B7-F1DA-8E3D-4E63-232B0CB5657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15A2BC-3CAC-DE48-36B5-3DE70748A53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7CF4DCE-3A97-4755-9B44-EA24CE7DA12D}" type="datetimeFigureOut">
              <a:rPr lang="en-US" smtClean="0"/>
              <a:t>4/1/2024</a:t>
            </a:fld>
            <a:endParaRPr lang="en-US"/>
          </a:p>
        </p:txBody>
      </p:sp>
      <p:sp>
        <p:nvSpPr>
          <p:cNvPr id="5" name="Footer Placeholder 4">
            <a:extLst>
              <a:ext uri="{FF2B5EF4-FFF2-40B4-BE49-F238E27FC236}">
                <a16:creationId xmlns:a16="http://schemas.microsoft.com/office/drawing/2014/main" id="{9225A5D3-9E2C-8B00-3EF0-9E498605DCA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374B650-644A-1057-27E7-DDE5A6573B3D}"/>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A880A1A-042A-40EC-9BB0-8126C096BD61}" type="slidenum">
              <a:rPr lang="en-US" smtClean="0"/>
              <a:t>‹#›</a:t>
            </a:fld>
            <a:endParaRPr lang="en-US"/>
          </a:p>
        </p:txBody>
      </p:sp>
    </p:spTree>
    <p:extLst>
      <p:ext uri="{BB962C8B-B14F-4D97-AF65-F5344CB8AC3E}">
        <p14:creationId xmlns:p14="http://schemas.microsoft.com/office/powerpoint/2010/main" val="110734803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dfw.state.or.us/conservationstrategy/OCRF/docs/OCRF%20Insurance%20Requirements%202023_Grantee%20Guidelines%20v1.0.pdf" TargetMode="Externa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picture containing text&#10;&#10;Description automatically generated">
            <a:extLst>
              <a:ext uri="{FF2B5EF4-FFF2-40B4-BE49-F238E27FC236}">
                <a16:creationId xmlns:a16="http://schemas.microsoft.com/office/drawing/2014/main" id="{FB852062-AD58-4ABC-803F-3585C3565E62}"/>
              </a:ext>
            </a:extLst>
          </p:cNvPr>
          <p:cNvPicPr>
            <a:picLocks noChangeAspect="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317395" y="2069026"/>
            <a:ext cx="3698981" cy="3698981"/>
          </a:xfrm>
          <a:prstGeom prst="rect">
            <a:avLst/>
          </a:prstGeom>
        </p:spPr>
      </p:pic>
      <p:sp>
        <p:nvSpPr>
          <p:cNvPr id="2" name="TextBox 1">
            <a:extLst>
              <a:ext uri="{FF2B5EF4-FFF2-40B4-BE49-F238E27FC236}">
                <a16:creationId xmlns:a16="http://schemas.microsoft.com/office/drawing/2014/main" id="{112D1657-AAD7-454D-A642-A1E1F88648B0}"/>
              </a:ext>
            </a:extLst>
          </p:cNvPr>
          <p:cNvSpPr txBox="1"/>
          <p:nvPr/>
        </p:nvSpPr>
        <p:spPr>
          <a:xfrm>
            <a:off x="3755572" y="2933542"/>
            <a:ext cx="5626205"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1" u="none" strike="noStrike" kern="1200" cap="none" spc="0" normalizeH="0" baseline="0" noProof="0" dirty="0">
                <a:ln>
                  <a:noFill/>
                </a:ln>
                <a:solidFill>
                  <a:prstClr val="black"/>
                </a:solidFill>
                <a:effectLst/>
                <a:uLnTx/>
                <a:uFillTx/>
                <a:latin typeface="Calibri" panose="020F0502020204030204"/>
                <a:ea typeface="+mn-ea"/>
                <a:cs typeface="+mn-cs"/>
              </a:rPr>
              <a:t>Oregon Conservation and Recreation Fund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prstClr val="black"/>
                </a:solidFill>
                <a:effectLst/>
                <a:uLnTx/>
                <a:uFillTx/>
                <a:latin typeface="Calibri" panose="020F0502020204030204"/>
                <a:ea typeface="+mn-ea"/>
                <a:cs typeface="+mn-cs"/>
              </a:rPr>
              <a:t>Advisory Committee Meeting </a:t>
            </a:r>
          </a:p>
        </p:txBody>
      </p:sp>
      <p:sp>
        <p:nvSpPr>
          <p:cNvPr id="5" name="TextBox 4">
            <a:extLst>
              <a:ext uri="{FF2B5EF4-FFF2-40B4-BE49-F238E27FC236}">
                <a16:creationId xmlns:a16="http://schemas.microsoft.com/office/drawing/2014/main" id="{5BD344AB-9B96-88D5-5559-1BA3B48A2011}"/>
              </a:ext>
            </a:extLst>
          </p:cNvPr>
          <p:cNvSpPr txBox="1"/>
          <p:nvPr/>
        </p:nvSpPr>
        <p:spPr>
          <a:xfrm>
            <a:off x="317395" y="156982"/>
            <a:ext cx="8259828" cy="107721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3600" dirty="0">
                <a:solidFill>
                  <a:schemeClr val="bg1"/>
                </a:solidFill>
                <a:latin typeface="Calibri" panose="020F0502020204030204"/>
              </a:rPr>
              <a:t>A</a:t>
            </a:r>
            <a:r>
              <a:rPr kumimoji="0" lang="en-US" sz="3600" b="0" i="0" u="none" strike="noStrike" kern="1200" cap="none" spc="0" normalizeH="0" baseline="0" noProof="0" dirty="0" err="1">
                <a:ln>
                  <a:noFill/>
                </a:ln>
                <a:solidFill>
                  <a:schemeClr val="bg1"/>
                </a:solidFill>
                <a:effectLst/>
                <a:uLnTx/>
                <a:uFillTx/>
                <a:latin typeface="Calibri" panose="020F0502020204030204"/>
                <a:ea typeface="+mn-ea"/>
                <a:cs typeface="+mn-cs"/>
              </a:rPr>
              <a:t>pril</a:t>
            </a:r>
            <a:r>
              <a:rPr kumimoji="0" lang="en-US" sz="3600" b="0" i="0" u="none" strike="noStrike" kern="1200" cap="none" spc="0" normalizeH="0" baseline="0" noProof="0" dirty="0">
                <a:ln>
                  <a:noFill/>
                </a:ln>
                <a:solidFill>
                  <a:schemeClr val="bg1"/>
                </a:solidFill>
                <a:effectLst/>
                <a:uLnTx/>
                <a:uFillTx/>
                <a:latin typeface="Calibri" panose="020F0502020204030204"/>
                <a:ea typeface="+mn-ea"/>
                <a:cs typeface="+mn-cs"/>
              </a:rPr>
              <a:t> 2</a:t>
            </a:r>
            <a:r>
              <a:rPr kumimoji="0" lang="en-US" sz="3600" b="0" i="0" u="none" strike="noStrike" kern="1200" cap="none" spc="0" normalizeH="0" baseline="30000" noProof="0" dirty="0">
                <a:ln>
                  <a:noFill/>
                </a:ln>
                <a:solidFill>
                  <a:schemeClr val="bg1"/>
                </a:solidFill>
                <a:effectLst/>
                <a:uLnTx/>
                <a:uFillTx/>
                <a:latin typeface="Calibri" panose="020F0502020204030204"/>
                <a:ea typeface="+mn-ea"/>
                <a:cs typeface="+mn-cs"/>
              </a:rPr>
              <a:t>nd</a:t>
            </a:r>
            <a:r>
              <a:rPr kumimoji="0" lang="en-US" sz="3600" b="0" i="0" u="none" strike="noStrike" kern="1200" cap="none" spc="0" normalizeH="0" baseline="0" noProof="0" dirty="0">
                <a:ln>
                  <a:noFill/>
                </a:ln>
                <a:solidFill>
                  <a:schemeClr val="bg1"/>
                </a:solidFill>
                <a:effectLst/>
                <a:uLnTx/>
                <a:uFillTx/>
                <a:latin typeface="Calibri" panose="020F0502020204030204"/>
                <a:ea typeface="+mn-ea"/>
                <a:cs typeface="+mn-cs"/>
              </a:rPr>
              <a:t>, 2024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800" i="1" dirty="0">
                <a:solidFill>
                  <a:schemeClr val="bg1"/>
                </a:solidFill>
                <a:latin typeface="Calibri" panose="020F0502020204030204"/>
              </a:rPr>
              <a:t>1:00pm</a:t>
            </a:r>
            <a:r>
              <a:rPr kumimoji="0" lang="en-US" sz="2800" b="0" i="1" u="none" strike="noStrike" kern="1200" cap="none" spc="0" normalizeH="0" baseline="0" noProof="0" dirty="0">
                <a:ln>
                  <a:noFill/>
                </a:ln>
                <a:solidFill>
                  <a:schemeClr val="bg1"/>
                </a:solidFill>
                <a:effectLst/>
                <a:uLnTx/>
                <a:uFillTx/>
                <a:latin typeface="Calibri" panose="020F0502020204030204"/>
                <a:ea typeface="+mn-ea"/>
                <a:cs typeface="+mn-cs"/>
              </a:rPr>
              <a:t> – 4</a:t>
            </a:r>
            <a:r>
              <a:rPr lang="en-US" sz="2800" i="1" dirty="0">
                <a:solidFill>
                  <a:schemeClr val="bg1"/>
                </a:solidFill>
                <a:latin typeface="Calibri" panose="020F0502020204030204"/>
              </a:rPr>
              <a:t>:0</a:t>
            </a:r>
            <a:r>
              <a:rPr kumimoji="0" lang="en-US" sz="2800" b="0" i="1" u="none" strike="noStrike" kern="1200" cap="none" spc="0" normalizeH="0" baseline="0" noProof="0" dirty="0">
                <a:ln>
                  <a:noFill/>
                </a:ln>
                <a:solidFill>
                  <a:schemeClr val="bg1"/>
                </a:solidFill>
                <a:effectLst/>
                <a:uLnTx/>
                <a:uFillTx/>
                <a:latin typeface="Calibri" panose="020F0502020204030204"/>
                <a:ea typeface="+mn-ea"/>
                <a:cs typeface="+mn-cs"/>
              </a:rPr>
              <a:t>0pm</a:t>
            </a:r>
            <a:endParaRPr kumimoji="0" lang="en-US" sz="3200" b="0" i="1" u="none" strike="noStrike" kern="1200" cap="none" spc="0" normalizeH="0" baseline="0" noProof="0" dirty="0">
              <a:ln>
                <a:noFill/>
              </a:ln>
              <a:solidFill>
                <a:schemeClr val="bg1"/>
              </a:solidFill>
              <a:effectLst/>
              <a:uLnTx/>
              <a:uFillTx/>
              <a:latin typeface="Calibri" panose="020F0502020204030204"/>
              <a:ea typeface="+mn-ea"/>
              <a:cs typeface="+mn-cs"/>
            </a:endParaRPr>
          </a:p>
        </p:txBody>
      </p:sp>
      <p:pic>
        <p:nvPicPr>
          <p:cNvPr id="1026" name="Picture 2" descr="ODFW Logo | | currypilot.com">
            <a:extLst>
              <a:ext uri="{FF2B5EF4-FFF2-40B4-BE49-F238E27FC236}">
                <a16:creationId xmlns:a16="http://schemas.microsoft.com/office/drawing/2014/main" id="{09179D18-3418-20A2-9487-4EA8A1335A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33657" y="4931912"/>
            <a:ext cx="965200" cy="120542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2A5E28F7-6B70-8C79-3D2C-4A885D8ABA7D}"/>
              </a:ext>
            </a:extLst>
          </p:cNvPr>
          <p:cNvSpPr txBox="1"/>
          <p:nvPr/>
        </p:nvSpPr>
        <p:spPr>
          <a:xfrm>
            <a:off x="6456946" y="5680922"/>
            <a:ext cx="3122481" cy="369332"/>
          </a:xfrm>
          <a:prstGeom prst="rect">
            <a:avLst/>
          </a:prstGeom>
          <a:noFill/>
        </p:spPr>
        <p:txBody>
          <a:bodyPr wrap="square">
            <a:spAutoFit/>
          </a:bodyPr>
          <a:lstStyle/>
          <a:p>
            <a:r>
              <a:rPr lang="en-US" sz="1800" i="1" dirty="0">
                <a:solidFill>
                  <a:prstClr val="black"/>
                </a:solidFill>
                <a:latin typeface="Calibri" panose="020F0502020204030204"/>
              </a:rPr>
              <a:t>Virtual Meeting</a:t>
            </a:r>
            <a:endParaRPr lang="en-US" dirty="0"/>
          </a:p>
        </p:txBody>
      </p:sp>
    </p:spTree>
    <p:extLst>
      <p:ext uri="{BB962C8B-B14F-4D97-AF65-F5344CB8AC3E}">
        <p14:creationId xmlns:p14="http://schemas.microsoft.com/office/powerpoint/2010/main" val="1852330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F4EFF2-02D5-46D2-AF17-E72C016D03BF}"/>
              </a:ext>
            </a:extLst>
          </p:cNvPr>
          <p:cNvSpPr txBox="1"/>
          <p:nvPr/>
        </p:nvSpPr>
        <p:spPr>
          <a:xfrm>
            <a:off x="921411" y="3094651"/>
            <a:ext cx="8032892"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alibri" panose="020F0502020204030204" pitchFamily="34" charset="0"/>
                <a:ea typeface="Yu Mincho" panose="02020400000000000000" pitchFamily="18" charset="-128"/>
              </a:rPr>
              <a:t>OCRF Program Updates</a:t>
            </a:r>
            <a:endParaRPr kumimoji="0" lang="en-US" sz="2800" b="1" i="1" u="none" strike="noStrike" kern="1200" cap="none" spc="0" normalizeH="0" baseline="0" noProof="0" dirty="0">
              <a:ln>
                <a:noFill/>
              </a:ln>
              <a:solidFill>
                <a:srgbClr val="000000"/>
              </a:solidFill>
              <a:effectLst/>
              <a:uLnTx/>
              <a:uFillTx/>
              <a:latin typeface="Calibri" panose="020F0502020204030204" pitchFamily="34" charset="0"/>
              <a:ea typeface="Yu Mincho" panose="02020400000000000000" pitchFamily="18" charset="-128"/>
              <a:cs typeface="+mn-cs"/>
            </a:endParaRPr>
          </a:p>
        </p:txBody>
      </p:sp>
      <p:sp>
        <p:nvSpPr>
          <p:cNvPr id="6" name="TextBox 5">
            <a:extLst>
              <a:ext uri="{FF2B5EF4-FFF2-40B4-BE49-F238E27FC236}">
                <a16:creationId xmlns:a16="http://schemas.microsoft.com/office/drawing/2014/main" id="{5FA232CB-64B9-4128-B4E3-3FDFDE12548F}"/>
              </a:ext>
            </a:extLst>
          </p:cNvPr>
          <p:cNvSpPr txBox="1"/>
          <p:nvPr/>
        </p:nvSpPr>
        <p:spPr>
          <a:xfrm>
            <a:off x="838965" y="2509876"/>
            <a:ext cx="2875635"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3:</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448912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52B94-CD79-7811-7B8E-193149AB3C8B}"/>
              </a:ext>
            </a:extLst>
          </p:cNvPr>
          <p:cNvSpPr>
            <a:spLocks noGrp="1"/>
          </p:cNvSpPr>
          <p:nvPr>
            <p:ph type="title"/>
          </p:nvPr>
        </p:nvSpPr>
        <p:spPr>
          <a:xfrm>
            <a:off x="628649" y="0"/>
            <a:ext cx="7886700" cy="1325563"/>
          </a:xfrm>
        </p:spPr>
        <p:txBody>
          <a:bodyPr/>
          <a:lstStyle/>
          <a:p>
            <a:r>
              <a:rPr lang="en-US" b="1" dirty="0">
                <a:solidFill>
                  <a:schemeClr val="bg1"/>
                </a:solidFill>
              </a:rPr>
              <a:t>OCRF Program Updates</a:t>
            </a:r>
          </a:p>
        </p:txBody>
      </p:sp>
      <p:sp>
        <p:nvSpPr>
          <p:cNvPr id="4" name="Slide Number Placeholder 3">
            <a:extLst>
              <a:ext uri="{FF2B5EF4-FFF2-40B4-BE49-F238E27FC236}">
                <a16:creationId xmlns:a16="http://schemas.microsoft.com/office/drawing/2014/main" id="{AD294A22-B98E-CF09-C596-D7E096C8ABFE}"/>
              </a:ext>
            </a:extLst>
          </p:cNvPr>
          <p:cNvSpPr>
            <a:spLocks noGrp="1"/>
          </p:cNvSpPr>
          <p:nvPr>
            <p:ph type="sldNum" sz="quarter" idx="12"/>
          </p:nvPr>
        </p:nvSpPr>
        <p:spPr/>
        <p:txBody>
          <a:bodyPr/>
          <a:lstStyle/>
          <a:p>
            <a:fld id="{EED42248-D582-45DA-BC26-F227E1A31D5B}" type="slidenum">
              <a:rPr lang="en-US" smtClean="0"/>
              <a:t>11</a:t>
            </a:fld>
            <a:endParaRPr lang="en-US"/>
          </a:p>
        </p:txBody>
      </p:sp>
      <p:sp>
        <p:nvSpPr>
          <p:cNvPr id="5" name="Content Placeholder 2">
            <a:extLst>
              <a:ext uri="{FF2B5EF4-FFF2-40B4-BE49-F238E27FC236}">
                <a16:creationId xmlns:a16="http://schemas.microsoft.com/office/drawing/2014/main" id="{588B0B08-859A-9643-A15D-9043AFF22B06}"/>
              </a:ext>
            </a:extLst>
          </p:cNvPr>
          <p:cNvSpPr txBox="1">
            <a:spLocks/>
          </p:cNvSpPr>
          <p:nvPr/>
        </p:nvSpPr>
        <p:spPr>
          <a:xfrm>
            <a:off x="528430" y="1965144"/>
            <a:ext cx="7736306" cy="387685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7000"/>
              </a:lnSpc>
              <a:spcBef>
                <a:spcPts val="0"/>
              </a:spcBef>
              <a:spcAft>
                <a:spcPts val="800"/>
              </a:spcAft>
              <a:buFont typeface="Wingdings" panose="05000000000000000000" pitchFamily="2" charset="2"/>
              <a:buChar char="§"/>
            </a:pPr>
            <a:r>
              <a:rPr lang="en-US" sz="2400" kern="100" dirty="0">
                <a:latin typeface="Calibri" panose="020F0502020204030204" pitchFamily="34" charset="0"/>
                <a:ea typeface="Times New Roman" panose="02020603050405020304" pitchFamily="18" charset="0"/>
                <a:cs typeface="Times New Roman" panose="02020603050405020304" pitchFamily="18" charset="0"/>
              </a:rPr>
              <a:t>OCRF Strategic Plan – official adoption will be at the May 7</a:t>
            </a:r>
            <a:r>
              <a:rPr lang="en-US" sz="2400" kern="100" baseline="30000" dirty="0">
                <a:latin typeface="Calibri" panose="020F0502020204030204" pitchFamily="34" charset="0"/>
                <a:ea typeface="Times New Roman" panose="02020603050405020304" pitchFamily="18" charset="0"/>
                <a:cs typeface="Times New Roman" panose="02020603050405020304" pitchFamily="18" charset="0"/>
              </a:rPr>
              <a:t>th</a:t>
            </a:r>
            <a:r>
              <a:rPr lang="en-US" sz="2400" kern="100" dirty="0">
                <a:latin typeface="Calibri" panose="020F0502020204030204" pitchFamily="34" charset="0"/>
                <a:ea typeface="Times New Roman" panose="02020603050405020304" pitchFamily="18" charset="0"/>
                <a:cs typeface="Times New Roman" panose="02020603050405020304" pitchFamily="18" charset="0"/>
              </a:rPr>
              <a:t> OCRFAC meeting. </a:t>
            </a:r>
          </a:p>
          <a:p>
            <a:pPr>
              <a:lnSpc>
                <a:spcPct val="107000"/>
              </a:lnSpc>
              <a:spcBef>
                <a:spcPts val="0"/>
              </a:spcBef>
              <a:spcAft>
                <a:spcPts val="800"/>
              </a:spcAft>
              <a:buFont typeface="Wingdings" panose="05000000000000000000" pitchFamily="2" charset="2"/>
              <a:buChar char="§"/>
            </a:pPr>
            <a:r>
              <a:rPr lang="en-US" sz="2400" kern="100" dirty="0">
                <a:latin typeface="Calibri" panose="020F0502020204030204" pitchFamily="34" charset="0"/>
                <a:ea typeface="Times New Roman" panose="02020603050405020304" pitchFamily="18" charset="0"/>
                <a:cs typeface="Times New Roman" panose="02020603050405020304" pitchFamily="18" charset="0"/>
              </a:rPr>
              <a:t>OCRF Communications Strategy </a:t>
            </a:r>
          </a:p>
          <a:p>
            <a:pPr lvl="1">
              <a:lnSpc>
                <a:spcPct val="107000"/>
              </a:lnSpc>
              <a:spcBef>
                <a:spcPts val="0"/>
              </a:spcBef>
              <a:spcAft>
                <a:spcPts val="800"/>
              </a:spcAft>
              <a:buFont typeface="Wingdings" panose="05000000000000000000" pitchFamily="2" charset="2"/>
              <a:buChar char="§"/>
            </a:pPr>
            <a:r>
              <a:rPr lang="en-US" sz="2200" kern="100" dirty="0">
                <a:latin typeface="Calibri" panose="020F0502020204030204" pitchFamily="34" charset="0"/>
                <a:ea typeface="Times New Roman" panose="02020603050405020304" pitchFamily="18" charset="0"/>
                <a:cs typeface="Times New Roman" panose="02020603050405020304" pitchFamily="18" charset="0"/>
              </a:rPr>
              <a:t>OCRF Chairs, ODFW staff, and OWF met on March 4</a:t>
            </a:r>
            <a:r>
              <a:rPr lang="en-US" sz="2200" kern="100" baseline="30000" dirty="0">
                <a:latin typeface="Calibri" panose="020F0502020204030204" pitchFamily="34" charset="0"/>
                <a:ea typeface="Times New Roman" panose="02020603050405020304" pitchFamily="18" charset="0"/>
                <a:cs typeface="Times New Roman" panose="02020603050405020304" pitchFamily="18" charset="0"/>
              </a:rPr>
              <a:t>th</a:t>
            </a:r>
            <a:r>
              <a:rPr lang="en-US" sz="2200" kern="100" dirty="0">
                <a:latin typeface="Calibri" panose="020F0502020204030204" pitchFamily="34" charset="0"/>
                <a:ea typeface="Times New Roman" panose="02020603050405020304" pitchFamily="18" charset="0"/>
                <a:cs typeface="Times New Roman" panose="02020603050405020304" pitchFamily="18" charset="0"/>
              </a:rPr>
              <a:t> to discuss plans to develop a Communications Scope of Work</a:t>
            </a:r>
          </a:p>
          <a:p>
            <a:pPr fontAlgn="ctr">
              <a:lnSpc>
                <a:spcPct val="107000"/>
              </a:lnSpc>
              <a:spcBef>
                <a:spcPts val="0"/>
              </a:spcBef>
              <a:buFont typeface="Wingdings" panose="05000000000000000000" pitchFamily="2" charset="2"/>
              <a:buChar char="§"/>
            </a:pPr>
            <a:r>
              <a:rPr lang="en-US" sz="2400" kern="100" dirty="0">
                <a:latin typeface="Calibri" panose="020F0502020204030204" pitchFamily="34" charset="0"/>
                <a:ea typeface="Times New Roman" panose="02020603050405020304" pitchFamily="18" charset="0"/>
                <a:cs typeface="Times New Roman" panose="02020603050405020304" pitchFamily="18" charset="0"/>
              </a:rPr>
              <a:t>June 4</a:t>
            </a:r>
            <a:r>
              <a:rPr lang="en-US" sz="2400" kern="100" baseline="30000" dirty="0">
                <a:latin typeface="Calibri" panose="020F0502020204030204" pitchFamily="34" charset="0"/>
                <a:ea typeface="Times New Roman" panose="02020603050405020304" pitchFamily="18" charset="0"/>
                <a:cs typeface="Times New Roman" panose="02020603050405020304" pitchFamily="18" charset="0"/>
              </a:rPr>
              <a:t>th</a:t>
            </a:r>
            <a:r>
              <a:rPr lang="en-US" sz="2400" kern="100" dirty="0">
                <a:latin typeface="Calibri" panose="020F0502020204030204" pitchFamily="34" charset="0"/>
                <a:ea typeface="Times New Roman" panose="02020603050405020304" pitchFamily="18" charset="0"/>
                <a:cs typeface="Times New Roman" panose="02020603050405020304" pitchFamily="18" charset="0"/>
              </a:rPr>
              <a:t> project selection: will be in-person meeting. OCRF project site tour on June 5</a:t>
            </a:r>
            <a:r>
              <a:rPr lang="en-US" sz="2400" kern="100" baseline="30000" dirty="0">
                <a:latin typeface="Calibri" panose="020F0502020204030204" pitchFamily="34" charset="0"/>
                <a:ea typeface="Times New Roman" panose="02020603050405020304" pitchFamily="18" charset="0"/>
                <a:cs typeface="Times New Roman" panose="02020603050405020304" pitchFamily="18" charset="0"/>
              </a:rPr>
              <a:t>th</a:t>
            </a:r>
            <a:r>
              <a:rPr lang="en-US" sz="2400" kern="100" dirty="0">
                <a:latin typeface="Calibri" panose="020F0502020204030204" pitchFamily="34" charset="0"/>
                <a:ea typeface="Times New Roman" panose="02020603050405020304" pitchFamily="18" charset="0"/>
                <a:cs typeface="Times New Roman" panose="02020603050405020304" pitchFamily="18" charset="0"/>
              </a:rPr>
              <a:t> TBD</a:t>
            </a:r>
          </a:p>
          <a:p>
            <a:pPr fontAlgn="ctr">
              <a:lnSpc>
                <a:spcPct val="107000"/>
              </a:lnSpc>
              <a:spcBef>
                <a:spcPts val="0"/>
              </a:spcBef>
              <a:buFont typeface="Wingdings" panose="05000000000000000000" pitchFamily="2" charset="2"/>
              <a:buChar char="§"/>
            </a:pPr>
            <a:r>
              <a:rPr lang="en-US" sz="2400" kern="100" dirty="0">
                <a:latin typeface="Calibri" panose="020F0502020204030204" pitchFamily="34" charset="0"/>
                <a:ea typeface="Times New Roman" panose="02020603050405020304" pitchFamily="18" charset="0"/>
                <a:cs typeface="Times New Roman" panose="02020603050405020304" pitchFamily="18" charset="0"/>
              </a:rPr>
              <a:t>Spring RFP deadline extended: Closing today at Midnight!  </a:t>
            </a:r>
          </a:p>
          <a:p>
            <a:pPr fontAlgn="ctr">
              <a:lnSpc>
                <a:spcPct val="107000"/>
              </a:lnSpc>
              <a:spcBef>
                <a:spcPts val="0"/>
              </a:spcBef>
              <a:buFont typeface="Wingdings" panose="05000000000000000000" pitchFamily="2" charset="2"/>
              <a:buChar char="§"/>
            </a:pPr>
            <a:endParaRPr lang="en-US" sz="2400" kern="100" dirty="0">
              <a:latin typeface="Calibri" panose="020F0502020204030204" pitchFamily="34" charset="0"/>
              <a:ea typeface="Times New Roman" panose="02020603050405020304" pitchFamily="18" charset="0"/>
              <a:cs typeface="Times New Roman" panose="02020603050405020304" pitchFamily="18" charset="0"/>
            </a:endParaRPr>
          </a:p>
          <a:p>
            <a:pPr fontAlgn="ctr">
              <a:lnSpc>
                <a:spcPct val="107000"/>
              </a:lnSpc>
              <a:spcBef>
                <a:spcPts val="0"/>
              </a:spcBef>
              <a:buFont typeface="Wingdings" panose="05000000000000000000" pitchFamily="2" charset="2"/>
              <a:buChar char="§"/>
            </a:pPr>
            <a:endParaRPr lang="en-US" sz="2400" kern="1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003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3C7FA7-F162-20FA-968F-ED0BFAB29CD2}"/>
              </a:ext>
            </a:extLst>
          </p:cNvPr>
          <p:cNvSpPr txBox="1"/>
          <p:nvPr/>
        </p:nvSpPr>
        <p:spPr>
          <a:xfrm>
            <a:off x="147322" y="1261278"/>
            <a:ext cx="5348909" cy="497059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Request for Proposals (RFP) – Open January 30</a:t>
            </a:r>
            <a:r>
              <a:rPr kumimoji="0" lang="en-US" sz="1800" b="1" i="0" u="none" strike="noStrike" kern="1200" cap="none" spc="0" normalizeH="0" baseline="30000" noProof="0" dirty="0">
                <a:ln>
                  <a:noFill/>
                </a:ln>
                <a:solidFill>
                  <a:prstClr val="black"/>
                </a:solidFill>
                <a:effectLst/>
                <a:uLnTx/>
                <a:uFillTx/>
                <a:latin typeface="Calibri" panose="020F0502020204030204"/>
                <a:ea typeface="+mn-ea"/>
                <a:cs typeface="+mn-cs"/>
              </a:rPr>
              <a:t>th</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 2024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Official RFP Guidance made public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Request for Proposals (RFP) – Closes </a:t>
            </a:r>
            <a:r>
              <a:rPr kumimoji="0" lang="en-US" sz="1800" b="1" i="0" u="none" strike="sngStrike" kern="1200" cap="none" spc="0" normalizeH="0" baseline="0" noProof="0" dirty="0">
                <a:ln>
                  <a:noFill/>
                </a:ln>
                <a:solidFill>
                  <a:prstClr val="black"/>
                </a:solidFill>
                <a:effectLst/>
                <a:uLnTx/>
                <a:uFillTx/>
                <a:latin typeface="Calibri" panose="020F0502020204030204"/>
                <a:ea typeface="+mn-ea"/>
                <a:cs typeface="+mn-cs"/>
              </a:rPr>
              <a:t>March 26</a:t>
            </a:r>
            <a:r>
              <a:rPr kumimoji="0" lang="en-US" sz="1800" b="1" i="0" u="none" strike="sngStrike" kern="1200" cap="none" spc="0" normalizeH="0" baseline="30000" noProof="0" dirty="0" err="1">
                <a:ln>
                  <a:noFill/>
                </a:ln>
                <a:solidFill>
                  <a:prstClr val="black"/>
                </a:solidFill>
                <a:effectLst/>
                <a:uLnTx/>
                <a:uFillTx/>
                <a:latin typeface="Calibri" panose="020F0502020204030204"/>
                <a:ea typeface="+mn-ea"/>
                <a:cs typeface="+mn-cs"/>
              </a:rPr>
              <a:t>th</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 April 2</a:t>
            </a:r>
            <a:r>
              <a:rPr kumimoji="0" lang="en-US" sz="1800" b="1" i="0" u="none" strike="noStrike" kern="1200" cap="none" spc="0" normalizeH="0" baseline="30000" noProof="0" dirty="0">
                <a:ln>
                  <a:noFill/>
                </a:ln>
                <a:solidFill>
                  <a:prstClr val="black"/>
                </a:solidFill>
                <a:effectLst/>
                <a:uLnTx/>
                <a:uFillTx/>
                <a:latin typeface="Calibri" panose="020F0502020204030204"/>
                <a:ea typeface="+mn-ea"/>
                <a:cs typeface="+mn-cs"/>
              </a:rPr>
              <a:t>nd</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 2024 (TODAY!)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Application must be received by 11:59pm</a:t>
            </a:r>
          </a:p>
          <a:p>
            <a:pPr marL="0" marR="0" lvl="0" indent="0" algn="l" defTabSz="457200" rtl="0" eaLnBrk="1" fontAlgn="auto" latinLnBrk="0" hangingPunct="1">
              <a:lnSpc>
                <a:spcPct val="100000"/>
              </a:lnSpc>
              <a:spcBef>
                <a:spcPts val="0"/>
              </a:spcBef>
              <a:spcAft>
                <a:spcPts val="0"/>
              </a:spcAft>
              <a:buClrTx/>
              <a:buSzTx/>
              <a:buFontTx/>
              <a:buNone/>
              <a:tabLst/>
              <a:defRPr/>
            </a:pPr>
            <a:r>
              <a:rPr lang="en-US" i="1" dirty="0">
                <a:solidFill>
                  <a:prstClr val="black"/>
                </a:solidFill>
                <a:latin typeface="Calibri" panose="020F0502020204030204"/>
              </a:rPr>
              <a:t>CURRENT TALLY…………….DRAFTS: 46   SUBMITTED: 44</a:t>
            </a: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Technical Review Period – April </a:t>
            </a:r>
            <a:r>
              <a:rPr lang="en-US" b="1" dirty="0">
                <a:solidFill>
                  <a:prstClr val="black"/>
                </a:solidFill>
                <a:latin typeface="Calibri" panose="020F0502020204030204"/>
              </a:rPr>
              <a:t>3</a:t>
            </a:r>
            <a:r>
              <a:rPr lang="en-US" b="1" baseline="30000" dirty="0">
                <a:solidFill>
                  <a:prstClr val="black"/>
                </a:solidFill>
                <a:latin typeface="Calibri" panose="020F0502020204030204"/>
              </a:rPr>
              <a:t>rd</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 to April 29</a:t>
            </a:r>
            <a:r>
              <a:rPr kumimoji="0" lang="en-US" sz="1800" b="1" i="0" u="none" strike="noStrike" kern="1200" cap="none" spc="0" normalizeH="0" baseline="30000" noProof="0" dirty="0">
                <a:ln>
                  <a:noFill/>
                </a:ln>
                <a:solidFill>
                  <a:prstClr val="black"/>
                </a:solidFill>
                <a:effectLst/>
                <a:uLnTx/>
                <a:uFillTx/>
                <a:latin typeface="Calibri" panose="020F0502020204030204"/>
                <a:ea typeface="+mn-ea"/>
                <a:cs typeface="+mn-cs"/>
              </a:rPr>
              <a:t>th</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 2024</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OCRF Advisory Committee Review Period – April 29</a:t>
            </a:r>
            <a:r>
              <a:rPr kumimoji="0" lang="en-US" sz="1800" b="1" i="0" u="none" strike="noStrike" kern="1200" cap="none" spc="0" normalizeH="0" baseline="30000" noProof="0" dirty="0">
                <a:ln>
                  <a:noFill/>
                </a:ln>
                <a:solidFill>
                  <a:prstClr val="black"/>
                </a:solidFill>
                <a:effectLst/>
                <a:uLnTx/>
                <a:uFillTx/>
                <a:latin typeface="Calibri" panose="020F0502020204030204"/>
                <a:ea typeface="+mn-ea"/>
                <a:cs typeface="+mn-cs"/>
              </a:rPr>
              <a:t>th</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 to May 23</a:t>
            </a:r>
            <a:r>
              <a:rPr kumimoji="0" lang="en-US" sz="1800" b="1" i="0" u="none" strike="noStrike" kern="1200" cap="none" spc="0" normalizeH="0" baseline="30000" noProof="0" dirty="0">
                <a:ln>
                  <a:noFill/>
                </a:ln>
                <a:solidFill>
                  <a:prstClr val="black"/>
                </a:solidFill>
                <a:effectLst/>
                <a:uLnTx/>
                <a:uFillTx/>
                <a:latin typeface="Calibri" panose="020F0502020204030204"/>
                <a:ea typeface="+mn-ea"/>
                <a:cs typeface="+mn-cs"/>
              </a:rPr>
              <a:t>rd</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 2024</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OCRF Advisory Committee Recommendations – June 4</a:t>
            </a:r>
            <a:r>
              <a:rPr kumimoji="0" lang="en-US" sz="1800" b="1" i="0" u="none" strike="noStrike" kern="1200" cap="none" spc="0" normalizeH="0" baseline="30000" noProof="0" dirty="0" err="1">
                <a:ln>
                  <a:noFill/>
                </a:ln>
                <a:solidFill>
                  <a:prstClr val="black"/>
                </a:solidFill>
                <a:effectLst/>
                <a:uLnTx/>
                <a:uFillTx/>
                <a:latin typeface="Calibri" panose="020F0502020204030204"/>
                <a:ea typeface="+mn-ea"/>
                <a:cs typeface="+mn-cs"/>
              </a:rPr>
              <a:t>th</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 2024</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ODFW Commission Voting – June 14, 2024</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Release of funds following contracting process – August/September 2024 </a:t>
            </a:r>
          </a:p>
        </p:txBody>
      </p:sp>
      <p:sp>
        <p:nvSpPr>
          <p:cNvPr id="4" name="TextBox 3">
            <a:extLst>
              <a:ext uri="{FF2B5EF4-FFF2-40B4-BE49-F238E27FC236}">
                <a16:creationId xmlns:a16="http://schemas.microsoft.com/office/drawing/2014/main" id="{E617888E-C59F-DFF3-4FC3-5B44E22922EA}"/>
              </a:ext>
            </a:extLst>
          </p:cNvPr>
          <p:cNvSpPr txBox="1"/>
          <p:nvPr/>
        </p:nvSpPr>
        <p:spPr>
          <a:xfrm>
            <a:off x="263754" y="353008"/>
            <a:ext cx="8616492" cy="646331"/>
          </a:xfrm>
          <a:prstGeom prst="rect">
            <a:avLst/>
          </a:prstGeom>
          <a:no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r>
              <a:rPr kumimoji="0" lang="en-US" sz="3600" b="1" i="0" u="none" strike="noStrike" kern="1200" cap="none" spc="0" normalizeH="0" baseline="0" noProof="0" dirty="0">
                <a:ln>
                  <a:noFill/>
                </a:ln>
                <a:solidFill>
                  <a:srgbClr val="70AD47">
                    <a:lumMod val="50000"/>
                  </a:srgbClr>
                </a:solidFill>
                <a:effectLst/>
                <a:uLnTx/>
                <a:uFillTx/>
                <a:latin typeface="Calibri" panose="020F0502020204030204"/>
                <a:ea typeface="+mn-ea"/>
                <a:cs typeface="+mn-cs"/>
              </a:rPr>
              <a:t>OCRF RFP Update - Spring 2024</a:t>
            </a:r>
          </a:p>
        </p:txBody>
      </p:sp>
      <p:pic>
        <p:nvPicPr>
          <p:cNvPr id="7" name="Picture 6">
            <a:extLst>
              <a:ext uri="{FF2B5EF4-FFF2-40B4-BE49-F238E27FC236}">
                <a16:creationId xmlns:a16="http://schemas.microsoft.com/office/drawing/2014/main" id="{02B9F60D-B984-7EB4-898E-66029755472E}"/>
              </a:ext>
            </a:extLst>
          </p:cNvPr>
          <p:cNvPicPr>
            <a:picLocks noChangeAspect="1"/>
          </p:cNvPicPr>
          <p:nvPr/>
        </p:nvPicPr>
        <p:blipFill>
          <a:blip r:embed="rId3"/>
          <a:stretch>
            <a:fillRect/>
          </a:stretch>
        </p:blipFill>
        <p:spPr>
          <a:xfrm>
            <a:off x="5888996" y="1240239"/>
            <a:ext cx="2871707" cy="5283941"/>
          </a:xfrm>
          <a:prstGeom prst="rect">
            <a:avLst/>
          </a:prstGeom>
        </p:spPr>
      </p:pic>
      <p:sp>
        <p:nvSpPr>
          <p:cNvPr id="8" name="Rectangle 7">
            <a:extLst>
              <a:ext uri="{FF2B5EF4-FFF2-40B4-BE49-F238E27FC236}">
                <a16:creationId xmlns:a16="http://schemas.microsoft.com/office/drawing/2014/main" id="{DE1DC6CB-114F-5909-0AE6-AC4196A4AAFA}"/>
              </a:ext>
            </a:extLst>
          </p:cNvPr>
          <p:cNvSpPr/>
          <p:nvPr/>
        </p:nvSpPr>
        <p:spPr>
          <a:xfrm>
            <a:off x="147321" y="2819400"/>
            <a:ext cx="5161279" cy="342900"/>
          </a:xfrm>
          <a:prstGeom prst="rect">
            <a:avLst/>
          </a:prstGeom>
          <a:noFill/>
          <a:ln w="38100">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noFill/>
              <a:effectLst/>
              <a:uLnTx/>
              <a:uFillTx/>
              <a:latin typeface="Calibri" panose="020F0502020204030204"/>
              <a:ea typeface="+mn-ea"/>
              <a:cs typeface="+mn-cs"/>
            </a:endParaRPr>
          </a:p>
        </p:txBody>
      </p:sp>
    </p:spTree>
    <p:extLst>
      <p:ext uri="{BB962C8B-B14F-4D97-AF65-F5344CB8AC3E}">
        <p14:creationId xmlns:p14="http://schemas.microsoft.com/office/powerpoint/2010/main" val="2567480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451FADA-9158-43A5-8E28-12DB0B4053F9}"/>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ED42248-D582-45DA-BC26-F227E1A31D5B}"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8EF4EFF2-02D5-46D2-AF17-E72C016D03BF}"/>
              </a:ext>
            </a:extLst>
          </p:cNvPr>
          <p:cNvSpPr txBox="1"/>
          <p:nvPr/>
        </p:nvSpPr>
        <p:spPr>
          <a:xfrm>
            <a:off x="870067" y="3094651"/>
            <a:ext cx="7018325" cy="132343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Break</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3200" b="1" i="1" dirty="0">
              <a:solidFill>
                <a:srgbClr val="000000"/>
              </a:solidFill>
              <a:latin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(Please be back in 10 min)</a:t>
            </a:r>
          </a:p>
        </p:txBody>
      </p:sp>
      <p:sp>
        <p:nvSpPr>
          <p:cNvPr id="6" name="TextBox 5">
            <a:extLst>
              <a:ext uri="{FF2B5EF4-FFF2-40B4-BE49-F238E27FC236}">
                <a16:creationId xmlns:a16="http://schemas.microsoft.com/office/drawing/2014/main" id="{5FA232CB-64B9-4128-B4E3-3FDFDE12548F}"/>
              </a:ext>
            </a:extLst>
          </p:cNvPr>
          <p:cNvSpPr txBox="1"/>
          <p:nvPr/>
        </p:nvSpPr>
        <p:spPr>
          <a:xfrm>
            <a:off x="838965" y="2509876"/>
            <a:ext cx="4199566"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4 :</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646358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F4EFF2-02D5-46D2-AF17-E72C016D03BF}"/>
              </a:ext>
            </a:extLst>
          </p:cNvPr>
          <p:cNvSpPr txBox="1"/>
          <p:nvPr/>
        </p:nvSpPr>
        <p:spPr>
          <a:xfrm>
            <a:off x="921411" y="3094651"/>
            <a:ext cx="8032892"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alibri" panose="020F0502020204030204" pitchFamily="34" charset="0"/>
                <a:ea typeface="Yu Mincho" panose="02020400000000000000" pitchFamily="18" charset="-128"/>
              </a:rPr>
              <a:t>Review OCRF Insurance Contingency</a:t>
            </a:r>
          </a:p>
        </p:txBody>
      </p:sp>
      <p:sp>
        <p:nvSpPr>
          <p:cNvPr id="6" name="TextBox 5">
            <a:extLst>
              <a:ext uri="{FF2B5EF4-FFF2-40B4-BE49-F238E27FC236}">
                <a16:creationId xmlns:a16="http://schemas.microsoft.com/office/drawing/2014/main" id="{5FA232CB-64B9-4128-B4E3-3FDFDE12548F}"/>
              </a:ext>
            </a:extLst>
          </p:cNvPr>
          <p:cNvSpPr txBox="1"/>
          <p:nvPr/>
        </p:nvSpPr>
        <p:spPr>
          <a:xfrm>
            <a:off x="838965" y="2509876"/>
            <a:ext cx="2875635"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5:</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474656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451FADA-9158-43A5-8E28-12DB0B4053F9}"/>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ED42248-D582-45DA-BC26-F227E1A31D5B}"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8EF4EFF2-02D5-46D2-AF17-E72C016D03BF}"/>
              </a:ext>
            </a:extLst>
          </p:cNvPr>
          <p:cNvSpPr txBox="1"/>
          <p:nvPr/>
        </p:nvSpPr>
        <p:spPr>
          <a:xfrm>
            <a:off x="870067" y="3094651"/>
            <a:ext cx="7018325" cy="46166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b="1" i="1" dirty="0">
                <a:solidFill>
                  <a:srgbClr val="000000"/>
                </a:solidFill>
                <a:latin typeface="Calibri" panose="020F0502020204030204" pitchFamily="34" charset="0"/>
              </a:rPr>
              <a:t>Review and Consider OCRF Insurance Contingency</a:t>
            </a:r>
            <a:endParaRPr kumimoji="0" lang="en-US" sz="2400" b="1" i="1"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6" name="TextBox 5">
            <a:extLst>
              <a:ext uri="{FF2B5EF4-FFF2-40B4-BE49-F238E27FC236}">
                <a16:creationId xmlns:a16="http://schemas.microsoft.com/office/drawing/2014/main" id="{5FA232CB-64B9-4128-B4E3-3FDFDE12548F}"/>
              </a:ext>
            </a:extLst>
          </p:cNvPr>
          <p:cNvSpPr txBox="1"/>
          <p:nvPr/>
        </p:nvSpPr>
        <p:spPr>
          <a:xfrm>
            <a:off x="838965" y="2509876"/>
            <a:ext cx="4199566"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a:t>
            </a:r>
            <a:r>
              <a:rPr lang="en-US" sz="3200" b="1" i="1" dirty="0">
                <a:solidFill>
                  <a:prstClr val="white">
                    <a:lumMod val="50000"/>
                  </a:prstClr>
                </a:solidFill>
                <a:latin typeface="Calibri" panose="020F0502020204030204" pitchFamily="34" charset="0"/>
              </a:rPr>
              <a:t>5</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410253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B00AD49-C36B-EAF3-2454-B44393CB7646}"/>
              </a:ext>
            </a:extLst>
          </p:cNvPr>
          <p:cNvSpPr txBox="1"/>
          <p:nvPr/>
        </p:nvSpPr>
        <p:spPr>
          <a:xfrm>
            <a:off x="466724" y="1151572"/>
            <a:ext cx="7762876" cy="123110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sng" strike="noStrike" kern="1200" cap="none" spc="0" normalizeH="0" baseline="0" noProof="0" dirty="0">
                <a:ln>
                  <a:noFill/>
                </a:ln>
                <a:solidFill>
                  <a:prstClr val="black"/>
                </a:solidFill>
                <a:effectLst/>
                <a:uLnTx/>
                <a:uFillTx/>
                <a:latin typeface="Calibri" panose="020F0502020204030204"/>
                <a:ea typeface="+mn-ea"/>
                <a:cs typeface="+mn-cs"/>
              </a:rPr>
              <a:t>General Activity Insurance </a:t>
            </a:r>
            <a:r>
              <a:rPr kumimoji="0" lang="en-US" sz="1800" b="1" i="0" u="sng" strike="noStrike" kern="1200" cap="none" spc="0" normalizeH="0" baseline="0" noProof="0" dirty="0">
                <a:ln>
                  <a:noFill/>
                </a:ln>
                <a:solidFill>
                  <a:prstClr val="black"/>
                </a:solidFill>
                <a:effectLst/>
                <a:uLnTx/>
                <a:uFillTx/>
                <a:latin typeface="Calibri" panose="020F0502020204030204"/>
                <a:ea typeface="+mn-ea"/>
                <a:cs typeface="+mn-cs"/>
              </a:rPr>
              <a:t>Requirements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General activity insurance requirements apply to all grantees. Grantees must ensure all contractors and consultants hired under these projects will also carry the minimum insurance types and amounts. </a:t>
            </a:r>
          </a:p>
        </p:txBody>
      </p:sp>
      <p:sp>
        <p:nvSpPr>
          <p:cNvPr id="5" name="TextBox 4">
            <a:extLst>
              <a:ext uri="{FF2B5EF4-FFF2-40B4-BE49-F238E27FC236}">
                <a16:creationId xmlns:a16="http://schemas.microsoft.com/office/drawing/2014/main" id="{56EE9F7A-BE69-FAEA-5B03-E5370F68FB3A}"/>
              </a:ext>
            </a:extLst>
          </p:cNvPr>
          <p:cNvSpPr txBox="1"/>
          <p:nvPr/>
        </p:nvSpPr>
        <p:spPr>
          <a:xfrm>
            <a:off x="385010" y="2743200"/>
            <a:ext cx="7943851" cy="150810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sng" strike="noStrike" kern="1200" cap="none" spc="0" normalizeH="0" baseline="0" noProof="0" dirty="0">
                <a:ln>
                  <a:noFill/>
                </a:ln>
                <a:solidFill>
                  <a:prstClr val="black"/>
                </a:solidFill>
                <a:effectLst/>
                <a:uLnTx/>
                <a:uFillTx/>
                <a:latin typeface="Calibri" panose="020F0502020204030204"/>
                <a:ea typeface="+mn-ea"/>
                <a:cs typeface="+mn-cs"/>
              </a:rPr>
              <a:t>Specialized Activity Insurance Requirements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Some projects carry a greater risk to the organization, organization’s employees, volunteers, and the community. For projects in which the grantee is performing specialized activities, grantees will be required to meet the minimum General Insurance requirements plus any required specialized insurance shown below. </a:t>
            </a:r>
          </a:p>
        </p:txBody>
      </p:sp>
      <p:sp>
        <p:nvSpPr>
          <p:cNvPr id="7" name="TextBox 6">
            <a:extLst>
              <a:ext uri="{FF2B5EF4-FFF2-40B4-BE49-F238E27FC236}">
                <a16:creationId xmlns:a16="http://schemas.microsoft.com/office/drawing/2014/main" id="{6DCE51B2-6618-A698-5769-4F638CAF6FC8}"/>
              </a:ext>
            </a:extLst>
          </p:cNvPr>
          <p:cNvSpPr txBox="1"/>
          <p:nvPr/>
        </p:nvSpPr>
        <p:spPr>
          <a:xfrm>
            <a:off x="838200" y="4382989"/>
            <a:ext cx="7810500" cy="1446550"/>
          </a:xfrm>
          <a:prstGeom prst="rect">
            <a:avLst/>
          </a:prstGeom>
          <a:noFill/>
        </p:spPr>
        <p:txBody>
          <a:bodyPr wrap="square">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Boat: </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Transporting people on lakes, rivers, streams, or ocean in motorized boats.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Supervising minors, other clients: </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Having any kind of custodial care of minors or others in custodial care of the state. Example: Activities for unaccompanied minors.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Transporting 15+ people: </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Transport of 15+ passengers in a bus/van per vehicle.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Pesticides or herbicides:</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 Applying pesticides or herbicides.</a:t>
            </a:r>
          </a:p>
        </p:txBody>
      </p:sp>
      <p:sp>
        <p:nvSpPr>
          <p:cNvPr id="8" name="TextBox 7">
            <a:extLst>
              <a:ext uri="{FF2B5EF4-FFF2-40B4-BE49-F238E27FC236}">
                <a16:creationId xmlns:a16="http://schemas.microsoft.com/office/drawing/2014/main" id="{BB88E3DD-52AF-3F3C-668E-EF4F42F0E5D6}"/>
              </a:ext>
            </a:extLst>
          </p:cNvPr>
          <p:cNvSpPr txBox="1"/>
          <p:nvPr/>
        </p:nvSpPr>
        <p:spPr>
          <a:xfrm>
            <a:off x="385010" y="368514"/>
            <a:ext cx="8482263" cy="64633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70AD47">
                    <a:lumMod val="50000"/>
                  </a:srgbClr>
                </a:solidFill>
                <a:effectLst/>
                <a:uLnTx/>
                <a:uFillTx/>
                <a:latin typeface="Calibri" panose="020F0502020204030204"/>
                <a:ea typeface="+mn-ea"/>
                <a:cs typeface="+mn-cs"/>
              </a:rPr>
              <a:t>“New” – Insurance Guidelines</a:t>
            </a:r>
          </a:p>
        </p:txBody>
      </p:sp>
      <p:sp>
        <p:nvSpPr>
          <p:cNvPr id="10" name="TextBox 9">
            <a:extLst>
              <a:ext uri="{FF2B5EF4-FFF2-40B4-BE49-F238E27FC236}">
                <a16:creationId xmlns:a16="http://schemas.microsoft.com/office/drawing/2014/main" id="{70C89539-4F2A-0A83-CD62-A094E8D6A218}"/>
              </a:ext>
            </a:extLst>
          </p:cNvPr>
          <p:cNvSpPr txBox="1"/>
          <p:nvPr/>
        </p:nvSpPr>
        <p:spPr>
          <a:xfrm>
            <a:off x="385010" y="6258653"/>
            <a:ext cx="8197015" cy="46166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hlinkClick r:id="rId2"/>
              </a:rPr>
              <a:t>https://www.dfw.state.or.us/conservationstrategy/OCRF/docs/OCRF%20Insurance%20Requirements%202023_Grantee%20Guidelines%20v1.0.pdf</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7917666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812" y="106943"/>
            <a:ext cx="8970188" cy="1325563"/>
          </a:xfrm>
        </p:spPr>
        <p:txBody>
          <a:bodyPr/>
          <a:lstStyle/>
          <a:p>
            <a:r>
              <a:rPr lang="en-US" sz="4000" b="1" dirty="0">
                <a:solidFill>
                  <a:schemeClr val="bg1"/>
                </a:solidFill>
              </a:rPr>
              <a:t>Draft Motion Templates re: </a:t>
            </a:r>
            <a:r>
              <a:rPr lang="en-US" sz="3200" b="1" i="1" dirty="0">
                <a:solidFill>
                  <a:schemeClr val="bg1"/>
                </a:solidFill>
              </a:rPr>
              <a:t>Insurance Contingency</a:t>
            </a:r>
            <a:endParaRPr lang="en-US" b="1" i="1" dirty="0">
              <a:solidFill>
                <a:schemeClr val="bg1"/>
              </a:solidFill>
            </a:endParaRPr>
          </a:p>
        </p:txBody>
      </p:sp>
      <p:sp>
        <p:nvSpPr>
          <p:cNvPr id="3" name="Content Placeholder 2"/>
          <p:cNvSpPr>
            <a:spLocks noGrp="1"/>
          </p:cNvSpPr>
          <p:nvPr>
            <p:ph idx="1"/>
          </p:nvPr>
        </p:nvSpPr>
        <p:spPr>
          <a:xfrm>
            <a:off x="369979" y="2099952"/>
            <a:ext cx="8404041" cy="4015098"/>
          </a:xfrm>
        </p:spPr>
        <p:txBody>
          <a:bodyPr>
            <a:normAutofit/>
          </a:bodyPr>
          <a:lstStyle/>
          <a:p>
            <a:pPr marL="0" indent="0">
              <a:buNone/>
            </a:pPr>
            <a:r>
              <a:rPr lang="en-US" sz="3000" dirty="0"/>
              <a:t>I move that the Committee recommends expenditure of up to $20,000 to support insurance requirements for selected projects for consideration by the Commission. </a:t>
            </a:r>
          </a:p>
          <a:p>
            <a:pPr marL="0" indent="0">
              <a:buNone/>
            </a:pPr>
            <a:endParaRPr lang="en-US" dirty="0"/>
          </a:p>
          <a:p>
            <a:pPr marL="0" indent="0">
              <a:buNone/>
            </a:pPr>
            <a:r>
              <a:rPr lang="en-US" sz="2200" i="1" dirty="0"/>
              <a:t>The Department is instructed to use these funds to support selected projects who request additional financial assistance in order to reach required insurance levels required for contracting. The Department will use their discretion to determine which projects receive additional support based on requesting applicant’s description of their needs. </a:t>
            </a:r>
          </a:p>
        </p:txBody>
      </p:sp>
    </p:spTree>
    <p:extLst>
      <p:ext uri="{BB962C8B-B14F-4D97-AF65-F5344CB8AC3E}">
        <p14:creationId xmlns:p14="http://schemas.microsoft.com/office/powerpoint/2010/main" val="1776806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451FADA-9158-43A5-8E28-12DB0B4053F9}"/>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ED42248-D582-45DA-BC26-F227E1A31D5B}"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8EF4EFF2-02D5-46D2-AF17-E72C016D03BF}"/>
              </a:ext>
            </a:extLst>
          </p:cNvPr>
          <p:cNvSpPr txBox="1"/>
          <p:nvPr/>
        </p:nvSpPr>
        <p:spPr>
          <a:xfrm>
            <a:off x="838965" y="3203306"/>
            <a:ext cx="7018325"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Public Comment</a:t>
            </a:r>
          </a:p>
        </p:txBody>
      </p:sp>
      <p:sp>
        <p:nvSpPr>
          <p:cNvPr id="6" name="TextBox 5">
            <a:extLst>
              <a:ext uri="{FF2B5EF4-FFF2-40B4-BE49-F238E27FC236}">
                <a16:creationId xmlns:a16="http://schemas.microsoft.com/office/drawing/2014/main" id="{5FA232CB-64B9-4128-B4E3-3FDFDE12548F}"/>
              </a:ext>
            </a:extLst>
          </p:cNvPr>
          <p:cNvSpPr txBox="1"/>
          <p:nvPr/>
        </p:nvSpPr>
        <p:spPr>
          <a:xfrm>
            <a:off x="838965" y="2509876"/>
            <a:ext cx="4199566"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6:</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3652181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451FADA-9158-43A5-8E28-12DB0B4053F9}"/>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ED42248-D582-45DA-BC26-F227E1A31D5B}"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8EF4EFF2-02D5-46D2-AF17-E72C016D03BF}"/>
              </a:ext>
            </a:extLst>
          </p:cNvPr>
          <p:cNvSpPr txBox="1"/>
          <p:nvPr/>
        </p:nvSpPr>
        <p:spPr>
          <a:xfrm>
            <a:off x="838965" y="3203306"/>
            <a:ext cx="7018325"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Meeting Wrap-up</a:t>
            </a:r>
          </a:p>
        </p:txBody>
      </p:sp>
      <p:sp>
        <p:nvSpPr>
          <p:cNvPr id="6" name="TextBox 5">
            <a:extLst>
              <a:ext uri="{FF2B5EF4-FFF2-40B4-BE49-F238E27FC236}">
                <a16:creationId xmlns:a16="http://schemas.microsoft.com/office/drawing/2014/main" id="{5FA232CB-64B9-4128-B4E3-3FDFDE12548F}"/>
              </a:ext>
            </a:extLst>
          </p:cNvPr>
          <p:cNvSpPr txBox="1"/>
          <p:nvPr/>
        </p:nvSpPr>
        <p:spPr>
          <a:xfrm>
            <a:off x="838965" y="2509876"/>
            <a:ext cx="4199566"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7:</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673459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F4EFF2-02D5-46D2-AF17-E72C016D03BF}"/>
              </a:ext>
            </a:extLst>
          </p:cNvPr>
          <p:cNvSpPr txBox="1"/>
          <p:nvPr/>
        </p:nvSpPr>
        <p:spPr>
          <a:xfrm>
            <a:off x="838965" y="3203306"/>
            <a:ext cx="7018325" cy="89255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Review and Approve Meeting Minutes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(March 5</a:t>
            </a:r>
            <a:r>
              <a:rPr kumimoji="0" lang="en-US" sz="2000" b="0" i="1" u="none" strike="noStrike" kern="1200" cap="none" spc="0" normalizeH="0" baseline="30000" noProof="0" dirty="0">
                <a:ln>
                  <a:noFill/>
                </a:ln>
                <a:solidFill>
                  <a:srgbClr val="000000"/>
                </a:solidFill>
                <a:effectLst/>
                <a:uLnTx/>
                <a:uFillTx/>
                <a:latin typeface="Calibri" panose="020F0502020204030204" pitchFamily="34" charset="0"/>
                <a:ea typeface="+mn-ea"/>
                <a:cs typeface="+mn-cs"/>
              </a:rPr>
              <a:t>th</a:t>
            </a:r>
            <a:r>
              <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2024)	</a:t>
            </a:r>
          </a:p>
        </p:txBody>
      </p:sp>
      <p:sp>
        <p:nvSpPr>
          <p:cNvPr id="6" name="TextBox 5">
            <a:extLst>
              <a:ext uri="{FF2B5EF4-FFF2-40B4-BE49-F238E27FC236}">
                <a16:creationId xmlns:a16="http://schemas.microsoft.com/office/drawing/2014/main" id="{5FA232CB-64B9-4128-B4E3-3FDFDE12548F}"/>
              </a:ext>
            </a:extLst>
          </p:cNvPr>
          <p:cNvSpPr txBox="1"/>
          <p:nvPr/>
        </p:nvSpPr>
        <p:spPr>
          <a:xfrm>
            <a:off x="838965" y="2509876"/>
            <a:ext cx="2875635"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1:</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917126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812" y="106943"/>
            <a:ext cx="9553790" cy="1325563"/>
          </a:xfrm>
        </p:spPr>
        <p:txBody>
          <a:bodyPr/>
          <a:lstStyle/>
          <a:p>
            <a:r>
              <a:rPr lang="en-US" b="1" dirty="0">
                <a:solidFill>
                  <a:schemeClr val="bg1"/>
                </a:solidFill>
              </a:rPr>
              <a:t>Draft Motion Templates re: Minutes</a:t>
            </a:r>
          </a:p>
        </p:txBody>
      </p:sp>
      <p:sp>
        <p:nvSpPr>
          <p:cNvPr id="3" name="Content Placeholder 2"/>
          <p:cNvSpPr>
            <a:spLocks noGrp="1"/>
          </p:cNvSpPr>
          <p:nvPr>
            <p:ph idx="1"/>
          </p:nvPr>
        </p:nvSpPr>
        <p:spPr>
          <a:xfrm>
            <a:off x="416109" y="2109477"/>
            <a:ext cx="8311782" cy="3734977"/>
          </a:xfrm>
        </p:spPr>
        <p:txBody>
          <a:bodyPr/>
          <a:lstStyle/>
          <a:p>
            <a:pPr marL="0" indent="0">
              <a:buNone/>
            </a:pPr>
            <a:r>
              <a:rPr lang="en-US" dirty="0"/>
              <a:t>I move to approve the March 5th, 2024 meeting minutes with the continued authority to correct spelling, grammar, and punctuation. </a:t>
            </a:r>
          </a:p>
          <a:p>
            <a:pPr marL="0" indent="0">
              <a:buNone/>
            </a:pPr>
            <a:endParaRPr lang="en-US" dirty="0"/>
          </a:p>
          <a:p>
            <a:pPr marL="0" indent="0">
              <a:buNone/>
            </a:pPr>
            <a:r>
              <a:rPr lang="en-US" dirty="0"/>
              <a:t>I move to approve the March 5th, 2024 meeting minutes with the addition/correction/ deletion of ____ on page ___, line ____, and continued authority to correct spelling, grammar, and punctuation.</a:t>
            </a:r>
          </a:p>
        </p:txBody>
      </p:sp>
    </p:spTree>
    <p:extLst>
      <p:ext uri="{BB962C8B-B14F-4D97-AF65-F5344CB8AC3E}">
        <p14:creationId xmlns:p14="http://schemas.microsoft.com/office/powerpoint/2010/main" val="4241292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F4EFF2-02D5-46D2-AF17-E72C016D03BF}"/>
              </a:ext>
            </a:extLst>
          </p:cNvPr>
          <p:cNvSpPr txBox="1"/>
          <p:nvPr/>
        </p:nvSpPr>
        <p:spPr>
          <a:xfrm>
            <a:off x="899342" y="2994011"/>
            <a:ext cx="8032892" cy="138499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800" b="1" dirty="0" err="1">
                <a:solidFill>
                  <a:prstClr val="black"/>
                </a:solidFill>
                <a:latin typeface="Calibri" panose="020F0502020204030204" pitchFamily="34" charset="0"/>
                <a:ea typeface="Yu Mincho" panose="02020400000000000000" pitchFamily="18" charset="-128"/>
              </a:rPr>
              <a:t>Palensky</a:t>
            </a:r>
            <a:r>
              <a:rPr lang="en-US" sz="2800" b="1" dirty="0">
                <a:solidFill>
                  <a:prstClr val="black"/>
                </a:solidFill>
                <a:latin typeface="Calibri" panose="020F0502020204030204" pitchFamily="34" charset="0"/>
                <a:ea typeface="Yu Mincho" panose="02020400000000000000" pitchFamily="18" charset="-128"/>
              </a:rPr>
              <a:t>-Hwy 30 Wildlife Underpass Project: Intro and Process Summary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800" b="1" i="1" u="none" strike="noStrike" kern="1200" cap="none" spc="0" normalizeH="0" baseline="0" noProof="0" dirty="0">
              <a:ln>
                <a:noFill/>
              </a:ln>
              <a:solidFill>
                <a:prstClr val="black"/>
              </a:solidFill>
              <a:effectLst/>
              <a:uLnTx/>
              <a:uFillTx/>
              <a:latin typeface="Calibri" panose="020F0502020204030204" pitchFamily="34" charset="0"/>
              <a:ea typeface="Yu Mincho" panose="02020400000000000000" pitchFamily="18" charset="-128"/>
              <a:cs typeface="+mn-cs"/>
            </a:endParaRPr>
          </a:p>
        </p:txBody>
      </p:sp>
      <p:sp>
        <p:nvSpPr>
          <p:cNvPr id="6" name="TextBox 5">
            <a:extLst>
              <a:ext uri="{FF2B5EF4-FFF2-40B4-BE49-F238E27FC236}">
                <a16:creationId xmlns:a16="http://schemas.microsoft.com/office/drawing/2014/main" id="{5FA232CB-64B9-4128-B4E3-3FDFDE12548F}"/>
              </a:ext>
            </a:extLst>
          </p:cNvPr>
          <p:cNvSpPr txBox="1"/>
          <p:nvPr/>
        </p:nvSpPr>
        <p:spPr>
          <a:xfrm>
            <a:off x="899342" y="2294936"/>
            <a:ext cx="2875635"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2:</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911118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39E4942-0349-BA37-DD8B-F5B678AEAF7C}"/>
              </a:ext>
            </a:extLst>
          </p:cNvPr>
          <p:cNvSpPr>
            <a:spLocks noGrp="1"/>
          </p:cNvSpPr>
          <p:nvPr>
            <p:ph type="sldNum" sz="quarter" idx="12"/>
          </p:nvPr>
        </p:nvSpPr>
        <p:spPr/>
        <p:txBody>
          <a:bodyPr/>
          <a:lstStyle/>
          <a:p>
            <a:fld id="{EED42248-D582-45DA-BC26-F227E1A31D5B}" type="slidenum">
              <a:rPr lang="en-US" smtClean="0"/>
              <a:t>5</a:t>
            </a:fld>
            <a:endParaRPr lang="en-US"/>
          </a:p>
        </p:txBody>
      </p:sp>
      <p:sp>
        <p:nvSpPr>
          <p:cNvPr id="5" name="Title 1">
            <a:extLst>
              <a:ext uri="{FF2B5EF4-FFF2-40B4-BE49-F238E27FC236}">
                <a16:creationId xmlns:a16="http://schemas.microsoft.com/office/drawing/2014/main" id="{BAAE416F-E7B7-44DE-9C91-CEC7830BDA30}"/>
              </a:ext>
            </a:extLst>
          </p:cNvPr>
          <p:cNvSpPr txBox="1">
            <a:spLocks/>
          </p:cNvSpPr>
          <p:nvPr/>
        </p:nvSpPr>
        <p:spPr>
          <a:xfrm>
            <a:off x="402412" y="149224"/>
            <a:ext cx="955379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bg1"/>
                </a:solidFill>
              </a:rPr>
              <a:t>OCRF Urgent Grant Introduction</a:t>
            </a:r>
          </a:p>
        </p:txBody>
      </p:sp>
      <p:sp>
        <p:nvSpPr>
          <p:cNvPr id="8" name="Content Placeholder 2">
            <a:extLst>
              <a:ext uri="{FF2B5EF4-FFF2-40B4-BE49-F238E27FC236}">
                <a16:creationId xmlns:a16="http://schemas.microsoft.com/office/drawing/2014/main" id="{96568296-E9EA-E463-428D-5070DEB3B760}"/>
              </a:ext>
            </a:extLst>
          </p:cNvPr>
          <p:cNvSpPr txBox="1">
            <a:spLocks/>
          </p:cNvSpPr>
          <p:nvPr/>
        </p:nvSpPr>
        <p:spPr>
          <a:xfrm>
            <a:off x="345760" y="2009116"/>
            <a:ext cx="8315639" cy="417578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err="1">
                <a:solidFill>
                  <a:srgbClr val="000000"/>
                </a:solidFill>
                <a:latin typeface="Helvetica" panose="020B0604020202020204" pitchFamily="34" charset="0"/>
                <a:ea typeface="Helvetica" panose="020B0604020202020204" pitchFamily="34" charset="0"/>
              </a:rPr>
              <a:t>Palensky</a:t>
            </a:r>
            <a:r>
              <a:rPr lang="en-US" sz="1800" dirty="0">
                <a:solidFill>
                  <a:srgbClr val="000000"/>
                </a:solidFill>
                <a:latin typeface="Helvetica" panose="020B0604020202020204" pitchFamily="34" charset="0"/>
                <a:ea typeface="Helvetica" panose="020B0604020202020204" pitchFamily="34" charset="0"/>
              </a:rPr>
              <a:t> – Highway 30 Wildlife Underpass Project (frog crossing)</a:t>
            </a:r>
          </a:p>
          <a:p>
            <a:r>
              <a:rPr lang="en-US" sz="1800" dirty="0">
                <a:solidFill>
                  <a:srgbClr val="000000"/>
                </a:solidFill>
                <a:latin typeface="Helvetica" panose="020B0604020202020204" pitchFamily="34" charset="0"/>
              </a:rPr>
              <a:t>High priority project: When $5M in wildlife connectivity funds were identified for OCRF in the 2023 legislative session (HB 5030 Section 2, and tied to HB 2999), this </a:t>
            </a:r>
            <a:r>
              <a:rPr lang="en-US" sz="1800" dirty="0" err="1">
                <a:solidFill>
                  <a:srgbClr val="000000"/>
                </a:solidFill>
                <a:latin typeface="Helvetica" panose="020B0604020202020204" pitchFamily="34" charset="0"/>
              </a:rPr>
              <a:t>Palensky</a:t>
            </a:r>
            <a:r>
              <a:rPr lang="en-US" sz="1800" dirty="0">
                <a:solidFill>
                  <a:srgbClr val="000000"/>
                </a:solidFill>
                <a:latin typeface="Helvetica" panose="020B0604020202020204" pitchFamily="34" charset="0"/>
              </a:rPr>
              <a:t> frog crossing project was identified in legislative hearings as the example of what the funding could go toward.</a:t>
            </a:r>
          </a:p>
          <a:p>
            <a:r>
              <a:rPr lang="en-US" sz="1800" dirty="0">
                <a:solidFill>
                  <a:srgbClr val="000000"/>
                </a:solidFill>
                <a:latin typeface="Helvetica" panose="020B0604020202020204" pitchFamily="34" charset="0"/>
              </a:rPr>
              <a:t>Requesting pre-approval of funds from the OCRF: $495K (from Lottery Fund Bond for Wildlife Connectivity scheduled for March 2025)</a:t>
            </a:r>
          </a:p>
          <a:p>
            <a:r>
              <a:rPr lang="en-US" sz="1800" dirty="0">
                <a:solidFill>
                  <a:srgbClr val="000000"/>
                </a:solidFill>
                <a:latin typeface="Helvetica" panose="020B0604020202020204" pitchFamily="34" charset="0"/>
              </a:rPr>
              <a:t>Has the support of ODFW's Habitat Division, Wildlife Division, West Region, and North Willamette Watershed District leadership. </a:t>
            </a:r>
          </a:p>
          <a:p>
            <a:pPr marL="0" indent="0">
              <a:buFont typeface="Arial" panose="020B0604020202020204" pitchFamily="34" charset="0"/>
              <a:buNone/>
            </a:pPr>
            <a:endParaRPr lang="en-US" sz="1800" dirty="0">
              <a:solidFill>
                <a:srgbClr val="000000"/>
              </a:solidFill>
              <a:latin typeface="Helvetica" panose="020B0604020202020204" pitchFamily="34" charset="0"/>
            </a:endParaRP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2119143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2">
            <a:extLst>
              <a:ext uri="{FF2B5EF4-FFF2-40B4-BE49-F238E27FC236}">
                <a16:creationId xmlns:a16="http://schemas.microsoft.com/office/drawing/2014/main" id="{3B6C5055-7AD2-2A91-1E9C-81AA1E983CCD}"/>
              </a:ext>
            </a:extLst>
          </p:cNvPr>
          <p:cNvGraphicFramePr>
            <a:graphicFrameLocks noGrp="1"/>
          </p:cNvGraphicFramePr>
          <p:nvPr>
            <p:ph idx="1"/>
          </p:nvPr>
        </p:nvGraphicFramePr>
        <p:xfrm>
          <a:off x="289744" y="619433"/>
          <a:ext cx="8564511" cy="60222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1">
            <a:extLst>
              <a:ext uri="{FF2B5EF4-FFF2-40B4-BE49-F238E27FC236}">
                <a16:creationId xmlns:a16="http://schemas.microsoft.com/office/drawing/2014/main" id="{03B781ED-207E-7976-3EAD-8B23F5DDE696}"/>
              </a:ext>
            </a:extLst>
          </p:cNvPr>
          <p:cNvSpPr>
            <a:spLocks noGrp="1"/>
          </p:cNvSpPr>
          <p:nvPr>
            <p:ph type="title"/>
          </p:nvPr>
        </p:nvSpPr>
        <p:spPr>
          <a:xfrm>
            <a:off x="2158052" y="-159518"/>
            <a:ext cx="7886700" cy="994172"/>
          </a:xfrm>
        </p:spPr>
        <p:txBody>
          <a:bodyPr/>
          <a:lstStyle/>
          <a:p>
            <a:r>
              <a:rPr lang="en-US" dirty="0"/>
              <a:t>OCRF Urgent Grant Process</a:t>
            </a:r>
          </a:p>
        </p:txBody>
      </p:sp>
    </p:spTree>
    <p:extLst>
      <p:ext uri="{BB962C8B-B14F-4D97-AF65-F5344CB8AC3E}">
        <p14:creationId xmlns:p14="http://schemas.microsoft.com/office/powerpoint/2010/main" val="1806544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812" y="106943"/>
            <a:ext cx="9135288" cy="1325563"/>
          </a:xfrm>
        </p:spPr>
        <p:txBody>
          <a:bodyPr/>
          <a:lstStyle/>
          <a:p>
            <a:r>
              <a:rPr lang="en-US" b="1" dirty="0">
                <a:solidFill>
                  <a:schemeClr val="bg1"/>
                </a:solidFill>
              </a:rPr>
              <a:t>OCRF </a:t>
            </a:r>
            <a:r>
              <a:rPr lang="en-US" b="1" dirty="0" err="1">
                <a:solidFill>
                  <a:schemeClr val="bg1"/>
                </a:solidFill>
              </a:rPr>
              <a:t>Palensky</a:t>
            </a:r>
            <a:r>
              <a:rPr lang="en-US" b="1" dirty="0">
                <a:solidFill>
                  <a:schemeClr val="bg1"/>
                </a:solidFill>
              </a:rPr>
              <a:t> Wildlife Underpass: Urgent Grant Process Summary</a:t>
            </a:r>
          </a:p>
        </p:txBody>
      </p:sp>
      <p:sp>
        <p:nvSpPr>
          <p:cNvPr id="3" name="Content Placeholder 2"/>
          <p:cNvSpPr>
            <a:spLocks noGrp="1"/>
          </p:cNvSpPr>
          <p:nvPr>
            <p:ph idx="1"/>
          </p:nvPr>
        </p:nvSpPr>
        <p:spPr>
          <a:xfrm>
            <a:off x="345760" y="2009116"/>
            <a:ext cx="8315639" cy="4175783"/>
          </a:xfrm>
        </p:spPr>
        <p:txBody>
          <a:bodyPr>
            <a:normAutofit lnSpcReduction="10000"/>
          </a:bodyPr>
          <a:lstStyle/>
          <a:p>
            <a:pPr marL="0" indent="0">
              <a:buNone/>
            </a:pPr>
            <a:r>
              <a:rPr lang="en-US" sz="1800" dirty="0" err="1">
                <a:solidFill>
                  <a:srgbClr val="000000"/>
                </a:solidFill>
                <a:effectLst/>
                <a:latin typeface="Helvetica" panose="020B0604020202020204" pitchFamily="34" charset="0"/>
                <a:ea typeface="Helvetica" panose="020B0604020202020204" pitchFamily="34" charset="0"/>
              </a:rPr>
              <a:t>Palensky</a:t>
            </a:r>
            <a:r>
              <a:rPr lang="en-US" sz="1800" dirty="0">
                <a:solidFill>
                  <a:srgbClr val="000000"/>
                </a:solidFill>
                <a:effectLst/>
                <a:latin typeface="Helvetica" panose="020B0604020202020204" pitchFamily="34" charset="0"/>
                <a:ea typeface="Helvetica" panose="020B0604020202020204" pitchFamily="34" charset="0"/>
              </a:rPr>
              <a:t> – Highway 30 Wildlife Underpass Project (frog crossing)</a:t>
            </a:r>
          </a:p>
          <a:p>
            <a:r>
              <a:rPr lang="en-US" sz="1800" dirty="0">
                <a:latin typeface="Helvetica" panose="020B0604020202020204" pitchFamily="34" charset="0"/>
                <a:ea typeface="Calibri" panose="020F0502020204030204" pitchFamily="34" charset="0"/>
                <a:cs typeface="Times New Roman" panose="02020603050405020304" pitchFamily="18" charset="0"/>
              </a:rPr>
              <a:t>T</a:t>
            </a:r>
            <a:r>
              <a:rPr lang="en-US" sz="1800" dirty="0">
                <a:effectLst/>
                <a:latin typeface="Helvetica" panose="020B0604020202020204" pitchFamily="34" charset="0"/>
                <a:ea typeface="Calibri" panose="020F0502020204030204" pitchFamily="34" charset="0"/>
                <a:cs typeface="Times New Roman" panose="02020603050405020304" pitchFamily="18" charset="0"/>
              </a:rPr>
              <a:t>he applicants met with ODFW to discuss the proposed project and the pre-application was submitted.</a:t>
            </a:r>
          </a:p>
          <a:p>
            <a:r>
              <a:rPr lang="en-US" sz="1800" dirty="0">
                <a:effectLst/>
                <a:latin typeface="Helvetica" panose="020B0604020202020204" pitchFamily="34" charset="0"/>
                <a:ea typeface="Calibri" panose="020F0502020204030204" pitchFamily="34" charset="0"/>
                <a:cs typeface="Times New Roman" panose="02020603050405020304" pitchFamily="18" charset="0"/>
              </a:rPr>
              <a:t>The OCRF chairs assigned a subcommittee consisting of Karl Wenner (Chair), Mauricio Valadrian (Vice-Chair), Jane Hartline and Mark Stern.</a:t>
            </a:r>
          </a:p>
          <a:p>
            <a:r>
              <a:rPr lang="en-US" sz="1800" dirty="0">
                <a:effectLst/>
                <a:latin typeface="Helvetica" panose="020B0604020202020204" pitchFamily="34" charset="0"/>
                <a:ea typeface="Calibri" panose="020F0502020204030204" pitchFamily="34" charset="0"/>
                <a:cs typeface="Times New Roman" panose="02020603050405020304" pitchFamily="18" charset="0"/>
              </a:rPr>
              <a:t>The subcommittee met on February 29, 2024 </a:t>
            </a:r>
            <a:r>
              <a:rPr lang="en-US" sz="1800" dirty="0">
                <a:solidFill>
                  <a:srgbClr val="000000"/>
                </a:solidFill>
                <a:effectLst/>
                <a:latin typeface="Helvetica" panose="020B0604020202020204" pitchFamily="34" charset="0"/>
                <a:ea typeface="Helvetica" panose="020B0604020202020204" pitchFamily="34" charset="0"/>
              </a:rPr>
              <a:t>to hear a project presentation and consider funding the </a:t>
            </a:r>
            <a:r>
              <a:rPr lang="en-US" sz="1800" dirty="0" err="1">
                <a:solidFill>
                  <a:srgbClr val="000000"/>
                </a:solidFill>
                <a:effectLst/>
                <a:latin typeface="Helvetica" panose="020B0604020202020204" pitchFamily="34" charset="0"/>
                <a:ea typeface="Helvetica" panose="020B0604020202020204" pitchFamily="34" charset="0"/>
              </a:rPr>
              <a:t>Palensky</a:t>
            </a:r>
            <a:r>
              <a:rPr lang="en-US" sz="1800" dirty="0">
                <a:solidFill>
                  <a:srgbClr val="000000"/>
                </a:solidFill>
                <a:effectLst/>
                <a:latin typeface="Helvetica" panose="020B0604020202020204" pitchFamily="34" charset="0"/>
                <a:ea typeface="Helvetica" panose="020B0604020202020204" pitchFamily="34" charset="0"/>
              </a:rPr>
              <a:t> – Highway 30 Wildlife Underpass Project from the Willamette Wildlife Mitigation Program (WWMP)</a:t>
            </a:r>
            <a:r>
              <a:rPr lang="en-US" sz="1800" dirty="0">
                <a:solidFill>
                  <a:srgbClr val="000000"/>
                </a:solidFill>
                <a:effectLst/>
                <a:latin typeface="Arial" panose="020B0604020202020204" pitchFamily="34" charset="0"/>
                <a:ea typeface="Arial" panose="020B0604020202020204" pitchFamily="34" charset="0"/>
              </a:rPr>
              <a:t>.</a:t>
            </a:r>
            <a:endParaRPr lang="en-US" sz="1800" dirty="0">
              <a:solidFill>
                <a:srgbClr val="000000"/>
              </a:solidFill>
              <a:effectLst/>
              <a:latin typeface="Helvetica" panose="020B0604020202020204" pitchFamily="34" charset="0"/>
              <a:ea typeface="Arial" panose="020B0604020202020204" pitchFamily="34" charset="0"/>
            </a:endParaRPr>
          </a:p>
          <a:p>
            <a:r>
              <a:rPr lang="en-US" sz="1800" dirty="0">
                <a:solidFill>
                  <a:srgbClr val="000000"/>
                </a:solidFill>
                <a:latin typeface="Helvetica" panose="020B0604020202020204" pitchFamily="34" charset="0"/>
              </a:rPr>
              <a:t>Subcommittee recommended project move to the full committee. March 4</a:t>
            </a:r>
            <a:r>
              <a:rPr lang="en-US" sz="1800" baseline="30000" dirty="0">
                <a:solidFill>
                  <a:srgbClr val="000000"/>
                </a:solidFill>
                <a:latin typeface="Helvetica" panose="020B0604020202020204" pitchFamily="34" charset="0"/>
              </a:rPr>
              <a:t>th</a:t>
            </a:r>
            <a:r>
              <a:rPr lang="en-US" sz="1800" dirty="0">
                <a:solidFill>
                  <a:srgbClr val="000000"/>
                </a:solidFill>
                <a:latin typeface="Helvetica" panose="020B0604020202020204" pitchFamily="34" charset="0"/>
              </a:rPr>
              <a:t>: OCRF AC received a staff recommendation and the pre-application. </a:t>
            </a:r>
          </a:p>
          <a:p>
            <a:r>
              <a:rPr lang="en-US" sz="1800" dirty="0">
                <a:solidFill>
                  <a:srgbClr val="000000"/>
                </a:solidFill>
                <a:latin typeface="Helvetica" panose="020B0604020202020204" pitchFamily="34" charset="0"/>
              </a:rPr>
              <a:t>March 26</a:t>
            </a:r>
            <a:r>
              <a:rPr lang="en-US" sz="1800" baseline="30000" dirty="0">
                <a:solidFill>
                  <a:srgbClr val="000000"/>
                </a:solidFill>
                <a:latin typeface="Helvetica" panose="020B0604020202020204" pitchFamily="34" charset="0"/>
              </a:rPr>
              <a:t>th</a:t>
            </a:r>
            <a:r>
              <a:rPr lang="en-US" sz="1800" dirty="0">
                <a:solidFill>
                  <a:srgbClr val="000000"/>
                </a:solidFill>
                <a:latin typeface="Helvetica" panose="020B0604020202020204" pitchFamily="34" charset="0"/>
              </a:rPr>
              <a:t>: OCRF Advisory Committee received full application, technical staff reviews, and subcommittee reviews</a:t>
            </a:r>
          </a:p>
          <a:p>
            <a:r>
              <a:rPr lang="en-US" sz="1800" dirty="0">
                <a:solidFill>
                  <a:srgbClr val="000000"/>
                </a:solidFill>
                <a:latin typeface="Helvetica" panose="020B0604020202020204" pitchFamily="34" charset="0"/>
              </a:rPr>
              <a:t>April 2: </a:t>
            </a:r>
            <a:r>
              <a:rPr lang="en-US" sz="1800" dirty="0" err="1">
                <a:solidFill>
                  <a:srgbClr val="000000"/>
                </a:solidFill>
                <a:latin typeface="Helvetica" panose="020B0604020202020204" pitchFamily="34" charset="0"/>
              </a:rPr>
              <a:t>Palensky</a:t>
            </a:r>
            <a:r>
              <a:rPr lang="en-US" sz="1800" dirty="0">
                <a:solidFill>
                  <a:srgbClr val="000000"/>
                </a:solidFill>
                <a:latin typeface="Helvetica" panose="020B0604020202020204" pitchFamily="34" charset="0"/>
              </a:rPr>
              <a:t> team presentation to OCRF AC and consideration of project pre-approval.</a:t>
            </a:r>
          </a:p>
          <a:p>
            <a:pPr marL="0" indent="0">
              <a:buNone/>
            </a:pPr>
            <a:endParaRPr lang="en-US" sz="1800" dirty="0">
              <a:solidFill>
                <a:srgbClr val="000000"/>
              </a:solidFill>
              <a:latin typeface="Helvetica" panose="020B0604020202020204" pitchFamily="34" charset="0"/>
            </a:endParaRPr>
          </a:p>
          <a:p>
            <a:pPr marL="0" indent="0">
              <a:buNone/>
            </a:pPr>
            <a:endParaRPr lang="en-US" dirty="0"/>
          </a:p>
        </p:txBody>
      </p:sp>
    </p:spTree>
    <p:extLst>
      <p:ext uri="{BB962C8B-B14F-4D97-AF65-F5344CB8AC3E}">
        <p14:creationId xmlns:p14="http://schemas.microsoft.com/office/powerpoint/2010/main" val="4279372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CDD05-E83D-4D96-CC71-8B9F032AD33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A95652B-3F22-0D52-C4AE-F4F5B998EF22}"/>
              </a:ext>
            </a:extLst>
          </p:cNvPr>
          <p:cNvSpPr txBox="1"/>
          <p:nvPr/>
        </p:nvSpPr>
        <p:spPr>
          <a:xfrm>
            <a:off x="899342" y="2994011"/>
            <a:ext cx="8032892" cy="181588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alibri" panose="020F0502020204030204" pitchFamily="34" charset="0"/>
                <a:ea typeface="Yu Mincho" panose="02020400000000000000" pitchFamily="18" charset="-128"/>
              </a:rPr>
              <a:t>Urgent Project Presentation: </a:t>
            </a:r>
            <a:r>
              <a:rPr lang="en-US" sz="2800" i="1" dirty="0" err="1">
                <a:solidFill>
                  <a:prstClr val="black"/>
                </a:solidFill>
                <a:latin typeface="Calibri" panose="020F0502020204030204" pitchFamily="34" charset="0"/>
                <a:ea typeface="Yu Mincho" panose="02020400000000000000" pitchFamily="18" charset="-128"/>
              </a:rPr>
              <a:t>Palensky</a:t>
            </a:r>
            <a:r>
              <a:rPr lang="en-US" sz="2800" i="1" dirty="0">
                <a:solidFill>
                  <a:prstClr val="black"/>
                </a:solidFill>
                <a:latin typeface="Calibri" panose="020F0502020204030204" pitchFamily="34" charset="0"/>
                <a:ea typeface="Yu Mincho" panose="02020400000000000000" pitchFamily="18" charset="-128"/>
              </a:rPr>
              <a:t>-Hwy 30 Wildlife Underpass Project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800" b="1" i="1" u="none" strike="noStrike" kern="1200" cap="none" spc="0" normalizeH="0" baseline="0" noProof="0" dirty="0">
              <a:ln>
                <a:noFill/>
              </a:ln>
              <a:solidFill>
                <a:prstClr val="black"/>
              </a:solidFill>
              <a:effectLst/>
              <a:uLnTx/>
              <a:uFillTx/>
              <a:latin typeface="Calibri" panose="020F0502020204030204" pitchFamily="34" charset="0"/>
              <a:ea typeface="Yu Mincho"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2800" b="1" i="1" dirty="0">
                <a:solidFill>
                  <a:prstClr val="black"/>
                </a:solidFill>
                <a:latin typeface="Calibri" panose="020F0502020204030204" pitchFamily="34" charset="0"/>
                <a:ea typeface="Yu Mincho" panose="02020400000000000000" pitchFamily="18" charset="-128"/>
              </a:rPr>
              <a:t>Rachel Wheat, Wildlife Connectivity Coordinator</a:t>
            </a:r>
            <a:endParaRPr kumimoji="0" lang="en-US" sz="2800" b="1" i="1" u="none" strike="noStrike" kern="1200" cap="none" spc="0" normalizeH="0" baseline="0" noProof="0" dirty="0">
              <a:ln>
                <a:noFill/>
              </a:ln>
              <a:solidFill>
                <a:srgbClr val="000000"/>
              </a:solidFill>
              <a:effectLst/>
              <a:uLnTx/>
              <a:uFillTx/>
              <a:latin typeface="Calibri" panose="020F0502020204030204" pitchFamily="34" charset="0"/>
              <a:ea typeface="Yu Mincho" panose="02020400000000000000" pitchFamily="18" charset="-128"/>
              <a:cs typeface="+mn-cs"/>
            </a:endParaRPr>
          </a:p>
        </p:txBody>
      </p:sp>
      <p:sp>
        <p:nvSpPr>
          <p:cNvPr id="6" name="TextBox 5">
            <a:extLst>
              <a:ext uri="{FF2B5EF4-FFF2-40B4-BE49-F238E27FC236}">
                <a16:creationId xmlns:a16="http://schemas.microsoft.com/office/drawing/2014/main" id="{2FD4A71F-AB61-CD20-F483-4E311EE8EB90}"/>
              </a:ext>
            </a:extLst>
          </p:cNvPr>
          <p:cNvSpPr txBox="1"/>
          <p:nvPr/>
        </p:nvSpPr>
        <p:spPr>
          <a:xfrm>
            <a:off x="899342" y="2294936"/>
            <a:ext cx="3329758"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2a:</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343120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812" y="106943"/>
            <a:ext cx="9553790" cy="1325563"/>
          </a:xfrm>
        </p:spPr>
        <p:txBody>
          <a:bodyPr/>
          <a:lstStyle/>
          <a:p>
            <a:r>
              <a:rPr lang="en-US" b="1" dirty="0">
                <a:solidFill>
                  <a:schemeClr val="bg1"/>
                </a:solidFill>
              </a:rPr>
              <a:t>Draft Motion Template re: </a:t>
            </a:r>
            <a:r>
              <a:rPr lang="en-US" b="1" i="1" dirty="0">
                <a:solidFill>
                  <a:schemeClr val="bg1"/>
                </a:solidFill>
              </a:rPr>
              <a:t>Urgent Project Request </a:t>
            </a:r>
          </a:p>
        </p:txBody>
      </p:sp>
      <p:sp>
        <p:nvSpPr>
          <p:cNvPr id="3" name="Content Placeholder 2"/>
          <p:cNvSpPr>
            <a:spLocks noGrp="1"/>
          </p:cNvSpPr>
          <p:nvPr>
            <p:ph idx="1"/>
          </p:nvPr>
        </p:nvSpPr>
        <p:spPr>
          <a:xfrm>
            <a:off x="416109" y="2109477"/>
            <a:ext cx="8311782" cy="3734977"/>
          </a:xfrm>
        </p:spPr>
        <p:txBody>
          <a:bodyPr>
            <a:normAutofit/>
          </a:bodyPr>
          <a:lstStyle/>
          <a:p>
            <a:pPr marL="0" indent="0">
              <a:buNone/>
            </a:pPr>
            <a:r>
              <a:rPr lang="en-US" dirty="0"/>
              <a:t>I move that the Committee recommends a pre-approved expenditure of $495,000 on the urgent project request “</a:t>
            </a:r>
            <a:r>
              <a:rPr lang="en-US" dirty="0" err="1"/>
              <a:t>Palensky</a:t>
            </a:r>
            <a:r>
              <a:rPr lang="en-US" dirty="0"/>
              <a:t>-Hwy 30 Wildlife Underpass” for consideration by the Commission.</a:t>
            </a:r>
          </a:p>
        </p:txBody>
      </p:sp>
    </p:spTree>
    <p:extLst>
      <p:ext uri="{BB962C8B-B14F-4D97-AF65-F5344CB8AC3E}">
        <p14:creationId xmlns:p14="http://schemas.microsoft.com/office/powerpoint/2010/main" val="186871466"/>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13691</TotalTime>
  <Words>1213</Words>
  <Application>Microsoft Office PowerPoint</Application>
  <PresentationFormat>On-screen Show (4:3)</PresentationFormat>
  <Paragraphs>121</Paragraphs>
  <Slides>19</Slides>
  <Notes>17</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19</vt:i4>
      </vt:variant>
    </vt:vector>
  </HeadingPairs>
  <TitlesOfParts>
    <vt:vector size="27" baseType="lpstr">
      <vt:lpstr>Arial</vt:lpstr>
      <vt:lpstr>Calibri</vt:lpstr>
      <vt:lpstr>Calibri Light</vt:lpstr>
      <vt:lpstr>Helvetica</vt:lpstr>
      <vt:lpstr>Wingdings</vt:lpstr>
      <vt:lpstr>1_Office Theme</vt:lpstr>
      <vt:lpstr>Office Theme</vt:lpstr>
      <vt:lpstr>2_Office Theme</vt:lpstr>
      <vt:lpstr>PowerPoint Presentation</vt:lpstr>
      <vt:lpstr>PowerPoint Presentation</vt:lpstr>
      <vt:lpstr>Draft Motion Templates re: Minutes</vt:lpstr>
      <vt:lpstr>PowerPoint Presentation</vt:lpstr>
      <vt:lpstr>PowerPoint Presentation</vt:lpstr>
      <vt:lpstr>OCRF Urgent Grant Process</vt:lpstr>
      <vt:lpstr>OCRF Palensky Wildlife Underpass: Urgent Grant Process Summary</vt:lpstr>
      <vt:lpstr>PowerPoint Presentation</vt:lpstr>
      <vt:lpstr>Draft Motion Template re: Urgent Project Request </vt:lpstr>
      <vt:lpstr>PowerPoint Presentation</vt:lpstr>
      <vt:lpstr>OCRF Program Updates</vt:lpstr>
      <vt:lpstr>PowerPoint Presentation</vt:lpstr>
      <vt:lpstr>PowerPoint Presentation</vt:lpstr>
      <vt:lpstr>PowerPoint Presentation</vt:lpstr>
      <vt:lpstr>PowerPoint Presentation</vt:lpstr>
      <vt:lpstr>PowerPoint Presentation</vt:lpstr>
      <vt:lpstr>Draft Motion Templates re: Insurance Contingency</vt:lpstr>
      <vt:lpstr>PowerPoint Presentation</vt:lpstr>
      <vt:lpstr>PowerPoint Presentation</vt:lpstr>
    </vt:vector>
  </TitlesOfParts>
  <Company>Oregon Department of Fish and Wildlife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Reva Gillman</dc:creator>
  <cp:lastModifiedBy>GILLMAN Reva A * ODFW</cp:lastModifiedBy>
  <cp:revision>207</cp:revision>
  <dcterms:created xsi:type="dcterms:W3CDTF">2022-11-18T19:44:49Z</dcterms:created>
  <dcterms:modified xsi:type="dcterms:W3CDTF">2024-04-02T07:25:05Z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9b73270-2993-4076-be47-9c78f42a1e84_Enabled">
    <vt:lpwstr>true</vt:lpwstr>
  </property>
  <property fmtid="{D5CDD505-2E9C-101B-9397-08002B2CF9AE}" pid="3" name="MSIP_Label_09b73270-2993-4076-be47-9c78f42a1e84_SetDate">
    <vt:lpwstr>2023-11-03T22:10:43Z</vt:lpwstr>
  </property>
  <property fmtid="{D5CDD505-2E9C-101B-9397-08002B2CF9AE}" pid="4" name="MSIP_Label_09b73270-2993-4076-be47-9c78f42a1e84_Method">
    <vt:lpwstr>Privileged</vt:lpwstr>
  </property>
  <property fmtid="{D5CDD505-2E9C-101B-9397-08002B2CF9AE}" pid="5" name="MSIP_Label_09b73270-2993-4076-be47-9c78f42a1e84_Name">
    <vt:lpwstr>Level 1 - Published (Items)</vt:lpwstr>
  </property>
  <property fmtid="{D5CDD505-2E9C-101B-9397-08002B2CF9AE}" pid="6" name="MSIP_Label_09b73270-2993-4076-be47-9c78f42a1e84_SiteId">
    <vt:lpwstr>aa3f6932-fa7c-47b4-a0ce-a598cad161cf</vt:lpwstr>
  </property>
  <property fmtid="{D5CDD505-2E9C-101B-9397-08002B2CF9AE}" pid="7" name="MSIP_Label_09b73270-2993-4076-be47-9c78f42a1e84_ActionId">
    <vt:lpwstr>9369edda-09fe-4200-a77c-540b192eeebd</vt:lpwstr>
  </property>
  <property fmtid="{D5CDD505-2E9C-101B-9397-08002B2CF9AE}" pid="8" name="MSIP_Label_09b73270-2993-4076-be47-9c78f42a1e84_ContentBits">
    <vt:lpwstr>0</vt:lpwstr>
  </property>
</Properties>
</file>